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p:regular r:id="rId22"/>
      <p:bold r:id="rId23"/>
      <p:italic r:id="rId24"/>
      <p:boldItalic r:id="rId25"/>
    </p:embeddedFont>
    <p:embeddedFont>
      <p:font typeface="Comfortaa"/>
      <p:regular r:id="rId26"/>
      <p:bold r:id="rId27"/>
    </p:embeddedFont>
    <p:embeddedFont>
      <p:font typeface="Questrial"/>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regular.fntdata"/><Relationship Id="rId21" Type="http://schemas.openxmlformats.org/officeDocument/2006/relationships/slide" Target="slides/slide14.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Comfortaa-regular.fntdata"/><Relationship Id="rId25" Type="http://schemas.openxmlformats.org/officeDocument/2006/relationships/font" Target="fonts/Roboto-boldItalic.fntdata"/><Relationship Id="rId28" Type="http://schemas.openxmlformats.org/officeDocument/2006/relationships/font" Target="fonts/Questrial-regular.fntdata"/><Relationship Id="rId27"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d428ad589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1d428ad589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d5b47e0c8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d5b47e0c8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d428ad589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1d428ad589_3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d428ad589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1d428ad589_3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d428ad589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1d428ad589_3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d428ad58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1d428ad589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d428ad589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1d428ad589_3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d5b47e0c8_4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d5b47e0c8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d5b47e0c8_4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d5b47e0c8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d5b47e0c8_4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d5b47e0c8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d5b47e0c8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1d5b47e0c8_4_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d5b47e0c8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1d5b47e0c8_4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d5b47e0c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d5b47e0c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 name="Shape 129"/>
        <p:cNvGrpSpPr/>
        <p:nvPr/>
      </p:nvGrpSpPr>
      <p:grpSpPr>
        <a:xfrm>
          <a:off x="0" y="0"/>
          <a:ext cx="0" cy="0"/>
          <a:chOff x="0" y="0"/>
          <a:chExt cx="0" cy="0"/>
        </a:xfrm>
      </p:grpSpPr>
      <p:sp>
        <p:nvSpPr>
          <p:cNvPr id="130" name="Google Shape;13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1" name="Google Shape;131;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2" name="Google Shape;13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9" name="Google Shape;13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 name="Google Shape;142;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3" name="Google Shape;143;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4" name="Google Shape;14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 name="Google Shape;14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8" name="Shape 148"/>
        <p:cNvGrpSpPr/>
        <p:nvPr/>
      </p:nvGrpSpPr>
      <p:grpSpPr>
        <a:xfrm>
          <a:off x="0" y="0"/>
          <a:ext cx="0" cy="0"/>
          <a:chOff x="0" y="0"/>
          <a:chExt cx="0" cy="0"/>
        </a:xfrm>
      </p:grpSpPr>
      <p:sp>
        <p:nvSpPr>
          <p:cNvPr id="149" name="Google Shape;149;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0" name="Google Shape;150;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4" name="Google Shape;15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8" name="Google Shape;158;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9" name="Google Shape;159;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0" name="Google Shape;16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6" name="Google Shape;166;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7" name="Google Shape;1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27" name="Google Shape;12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sz="1400">
                <a:solidFill>
                  <a:schemeClr val="dk2"/>
                </a:solidFill>
              </a:defRPr>
            </a:lvl2pPr>
            <a:lvl3pPr indent="-317500" lvl="2" marL="1371600">
              <a:lnSpc>
                <a:spcPct val="115000"/>
              </a:lnSpc>
              <a:spcBef>
                <a:spcPts val="0"/>
              </a:spcBef>
              <a:spcAft>
                <a:spcPts val="0"/>
              </a:spcAft>
              <a:buClr>
                <a:schemeClr val="dk2"/>
              </a:buClr>
              <a:buSzPts val="1400"/>
              <a:buChar char="■"/>
              <a:defRPr sz="1400">
                <a:solidFill>
                  <a:schemeClr val="dk2"/>
                </a:solidFill>
              </a:defRPr>
            </a:lvl3pPr>
            <a:lvl4pPr indent="-317500" lvl="3" marL="1828800">
              <a:lnSpc>
                <a:spcPct val="115000"/>
              </a:lnSpc>
              <a:spcBef>
                <a:spcPts val="0"/>
              </a:spcBef>
              <a:spcAft>
                <a:spcPts val="0"/>
              </a:spcAft>
              <a:buClr>
                <a:schemeClr val="dk2"/>
              </a:buClr>
              <a:buSzPts val="1400"/>
              <a:buChar char="●"/>
              <a:defRPr sz="1400">
                <a:solidFill>
                  <a:schemeClr val="dk2"/>
                </a:solidFill>
              </a:defRPr>
            </a:lvl4pPr>
            <a:lvl5pPr indent="-317500" lvl="4" marL="2286000">
              <a:lnSpc>
                <a:spcPct val="115000"/>
              </a:lnSpc>
              <a:spcBef>
                <a:spcPts val="0"/>
              </a:spcBef>
              <a:spcAft>
                <a:spcPts val="0"/>
              </a:spcAft>
              <a:buClr>
                <a:schemeClr val="dk2"/>
              </a:buClr>
              <a:buSzPts val="1400"/>
              <a:buChar char="○"/>
              <a:defRPr sz="1400">
                <a:solidFill>
                  <a:schemeClr val="dk2"/>
                </a:solidFill>
              </a:defRPr>
            </a:lvl5pPr>
            <a:lvl6pPr indent="-317500" lvl="5" marL="2743200">
              <a:lnSpc>
                <a:spcPct val="115000"/>
              </a:lnSpc>
              <a:spcBef>
                <a:spcPts val="0"/>
              </a:spcBef>
              <a:spcAft>
                <a:spcPts val="0"/>
              </a:spcAft>
              <a:buClr>
                <a:schemeClr val="dk2"/>
              </a:buClr>
              <a:buSzPts val="1400"/>
              <a:buChar char="■"/>
              <a:defRPr sz="1400">
                <a:solidFill>
                  <a:schemeClr val="dk2"/>
                </a:solidFill>
              </a:defRPr>
            </a:lvl6pPr>
            <a:lvl7pPr indent="-317500" lvl="6" marL="3200400">
              <a:lnSpc>
                <a:spcPct val="115000"/>
              </a:lnSpc>
              <a:spcBef>
                <a:spcPts val="0"/>
              </a:spcBef>
              <a:spcAft>
                <a:spcPts val="0"/>
              </a:spcAft>
              <a:buClr>
                <a:schemeClr val="dk2"/>
              </a:buClr>
              <a:buSzPts val="1400"/>
              <a:buChar char="●"/>
              <a:defRPr sz="1400">
                <a:solidFill>
                  <a:schemeClr val="dk2"/>
                </a:solidFill>
              </a:defRPr>
            </a:lvl7pPr>
            <a:lvl8pPr indent="-317500" lvl="7" marL="3657600">
              <a:lnSpc>
                <a:spcPct val="115000"/>
              </a:lnSpc>
              <a:spcBef>
                <a:spcPts val="0"/>
              </a:spcBef>
              <a:spcAft>
                <a:spcPts val="0"/>
              </a:spcAft>
              <a:buClr>
                <a:schemeClr val="dk2"/>
              </a:buClr>
              <a:buSzPts val="1400"/>
              <a:buChar char="○"/>
              <a:defRPr sz="1400">
                <a:solidFill>
                  <a:schemeClr val="dk2"/>
                </a:solidFill>
              </a:defRPr>
            </a:lvl8pPr>
            <a:lvl9pPr indent="-317500" lvl="8" marL="4114800">
              <a:lnSpc>
                <a:spcPct val="115000"/>
              </a:lnSpc>
              <a:spcBef>
                <a:spcPts val="0"/>
              </a:spcBef>
              <a:spcAft>
                <a:spcPts val="0"/>
              </a:spcAft>
              <a:buClr>
                <a:schemeClr val="dk2"/>
              </a:buClr>
              <a:buSzPts val="1400"/>
              <a:buChar char="■"/>
              <a:defRPr sz="1400">
                <a:solidFill>
                  <a:schemeClr val="dk2"/>
                </a:solidFill>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jpg"/><Relationship Id="rId6" Type="http://schemas.openxmlformats.org/officeDocument/2006/relationships/image" Target="../media/image24.png"/><Relationship Id="rId7" Type="http://schemas.openxmlformats.org/officeDocument/2006/relationships/image" Target="../media/image3.jpg"/><Relationship Id="rId8"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5.png"/><Relationship Id="rId10" Type="http://schemas.openxmlformats.org/officeDocument/2006/relationships/image" Target="../media/image22.jpg"/><Relationship Id="rId9" Type="http://schemas.openxmlformats.org/officeDocument/2006/relationships/image" Target="../media/image20.jpg"/><Relationship Id="rId5" Type="http://schemas.openxmlformats.org/officeDocument/2006/relationships/image" Target="../media/image13.png"/><Relationship Id="rId6" Type="http://schemas.openxmlformats.org/officeDocument/2006/relationships/image" Target="../media/image30.png"/><Relationship Id="rId7" Type="http://schemas.openxmlformats.org/officeDocument/2006/relationships/image" Target="../media/image23.jpg"/><Relationship Id="rId8"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jpg"/><Relationship Id="rId4" Type="http://schemas.openxmlformats.org/officeDocument/2006/relationships/image" Target="../media/image14.png"/><Relationship Id="rId5" Type="http://schemas.openxmlformats.org/officeDocument/2006/relationships/hyperlink" Target="http://drive.google.com/file/d/1DzpOSUrJ8n65a4DNCJ_aaPFxW7q6jvNN/view" TargetMode="External"/><Relationship Id="rId6"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FD"/>
        </a:solidFill>
      </p:bgPr>
    </p:bg>
    <p:spTree>
      <p:nvGrpSpPr>
        <p:cNvPr id="173" name="Shape 173"/>
        <p:cNvGrpSpPr/>
        <p:nvPr/>
      </p:nvGrpSpPr>
      <p:grpSpPr>
        <a:xfrm>
          <a:off x="0" y="0"/>
          <a:ext cx="0" cy="0"/>
          <a:chOff x="0" y="0"/>
          <a:chExt cx="0" cy="0"/>
        </a:xfrm>
      </p:grpSpPr>
      <p:sp>
        <p:nvSpPr>
          <p:cNvPr id="174" name="Google Shape;174;p37"/>
          <p:cNvSpPr/>
          <p:nvPr/>
        </p:nvSpPr>
        <p:spPr>
          <a:xfrm rot="-5400000">
            <a:off x="2226705" y="32959"/>
            <a:ext cx="5321098" cy="4729126"/>
          </a:xfrm>
          <a:custGeom>
            <a:rect b="b" l="l" r="r" t="t"/>
            <a:pathLst>
              <a:path extrusionOk="0" h="9458252" w="10642196">
                <a:moveTo>
                  <a:pt x="0" y="0"/>
                </a:moveTo>
                <a:lnTo>
                  <a:pt x="10642196" y="0"/>
                </a:lnTo>
                <a:lnTo>
                  <a:pt x="10642196" y="9458251"/>
                </a:lnTo>
                <a:lnTo>
                  <a:pt x="0" y="9458251"/>
                </a:lnTo>
                <a:lnTo>
                  <a:pt x="0" y="0"/>
                </a:lnTo>
                <a:close/>
              </a:path>
            </a:pathLst>
          </a:custGeom>
          <a:blipFill rotWithShape="1">
            <a:blip r:embed="rId3">
              <a:alphaModFix amt="82000"/>
            </a:blip>
            <a:stretch>
              <a:fillRect b="0" l="0" r="0" t="0"/>
            </a:stretch>
          </a:blipFill>
          <a:ln>
            <a:noFill/>
          </a:ln>
        </p:spPr>
      </p:sp>
      <p:sp>
        <p:nvSpPr>
          <p:cNvPr id="175" name="Google Shape;175;p37"/>
          <p:cNvSpPr/>
          <p:nvPr/>
        </p:nvSpPr>
        <p:spPr>
          <a:xfrm>
            <a:off x="4325537" y="-263027"/>
            <a:ext cx="4927904" cy="4114800"/>
          </a:xfrm>
          <a:custGeom>
            <a:rect b="b" l="l" r="r" t="t"/>
            <a:pathLst>
              <a:path extrusionOk="0" h="8229600" w="9855808">
                <a:moveTo>
                  <a:pt x="0" y="0"/>
                </a:moveTo>
                <a:lnTo>
                  <a:pt x="9855808" y="0"/>
                </a:lnTo>
                <a:lnTo>
                  <a:pt x="9855808" y="8229600"/>
                </a:lnTo>
                <a:lnTo>
                  <a:pt x="0" y="8229600"/>
                </a:lnTo>
                <a:lnTo>
                  <a:pt x="0" y="0"/>
                </a:lnTo>
                <a:close/>
              </a:path>
            </a:pathLst>
          </a:custGeom>
          <a:blipFill rotWithShape="1">
            <a:blip r:embed="rId4">
              <a:alphaModFix amt="65999"/>
            </a:blip>
            <a:stretch>
              <a:fillRect b="0" l="0" r="0" t="0"/>
            </a:stretch>
          </a:blipFill>
          <a:ln>
            <a:noFill/>
          </a:ln>
        </p:spPr>
      </p:sp>
      <p:sp>
        <p:nvSpPr>
          <p:cNvPr id="176" name="Google Shape;176;p37"/>
          <p:cNvSpPr/>
          <p:nvPr/>
        </p:nvSpPr>
        <p:spPr>
          <a:xfrm rot="10800000">
            <a:off x="-878587" y="2397522"/>
            <a:ext cx="4927904" cy="4114800"/>
          </a:xfrm>
          <a:custGeom>
            <a:rect b="b" l="l" r="r" t="t"/>
            <a:pathLst>
              <a:path extrusionOk="0" h="8229600" w="9855808">
                <a:moveTo>
                  <a:pt x="0" y="0"/>
                </a:moveTo>
                <a:lnTo>
                  <a:pt x="9855808" y="0"/>
                </a:lnTo>
                <a:lnTo>
                  <a:pt x="9855808" y="8229600"/>
                </a:lnTo>
                <a:lnTo>
                  <a:pt x="0" y="8229600"/>
                </a:lnTo>
                <a:lnTo>
                  <a:pt x="0" y="0"/>
                </a:lnTo>
                <a:close/>
              </a:path>
            </a:pathLst>
          </a:custGeom>
          <a:blipFill rotWithShape="1">
            <a:blip r:embed="rId4">
              <a:alphaModFix amt="65999"/>
            </a:blip>
            <a:stretch>
              <a:fillRect b="0" l="0" r="0" t="0"/>
            </a:stretch>
          </a:blipFill>
          <a:ln>
            <a:noFill/>
          </a:ln>
        </p:spPr>
      </p:sp>
      <p:sp>
        <p:nvSpPr>
          <p:cNvPr id="177" name="Google Shape;177;p37"/>
          <p:cNvSpPr txBox="1"/>
          <p:nvPr/>
        </p:nvSpPr>
        <p:spPr>
          <a:xfrm>
            <a:off x="3" y="234933"/>
            <a:ext cx="3747000" cy="1669200"/>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lang="fr" sz="4800">
                <a:solidFill>
                  <a:srgbClr val="52256B"/>
                </a:solidFill>
                <a:latin typeface="Georgia"/>
                <a:ea typeface="Georgia"/>
                <a:cs typeface="Georgia"/>
                <a:sym typeface="Georgia"/>
              </a:rPr>
              <a:t>DÉCODE</a:t>
            </a:r>
            <a:r>
              <a:rPr i="0" lang="fr" sz="4800" u="none" cap="none" strike="noStrike">
                <a:solidFill>
                  <a:srgbClr val="52256B"/>
                </a:solidFill>
                <a:latin typeface="Georgia"/>
                <a:ea typeface="Georgia"/>
                <a:cs typeface="Georgia"/>
                <a:sym typeface="Georgia"/>
              </a:rPr>
              <a:t> </a:t>
            </a:r>
            <a:r>
              <a:rPr i="0" lang="fr" sz="4700" u="none" cap="none" strike="noStrike">
                <a:solidFill>
                  <a:srgbClr val="52256B"/>
                </a:solidFill>
                <a:latin typeface="Georgia"/>
                <a:ea typeface="Georgia"/>
                <a:cs typeface="Georgia"/>
                <a:sym typeface="Georgia"/>
              </a:rPr>
              <a:t>TON FUTUR</a:t>
            </a:r>
            <a:endParaRPr sz="900">
              <a:latin typeface="Georgia"/>
              <a:ea typeface="Georgia"/>
              <a:cs typeface="Georgia"/>
              <a:sym typeface="Georgia"/>
            </a:endParaRPr>
          </a:p>
        </p:txBody>
      </p:sp>
      <p:sp>
        <p:nvSpPr>
          <p:cNvPr id="178" name="Google Shape;178;p37"/>
          <p:cNvSpPr txBox="1"/>
          <p:nvPr/>
        </p:nvSpPr>
        <p:spPr>
          <a:xfrm>
            <a:off x="4672397" y="3603025"/>
            <a:ext cx="4471650" cy="1680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fr" sz="1700" u="none" cap="none" strike="noStrike">
                <a:solidFill>
                  <a:srgbClr val="1907AB"/>
                </a:solidFill>
                <a:latin typeface="Questrial"/>
                <a:ea typeface="Questrial"/>
                <a:cs typeface="Questrial"/>
                <a:sym typeface="Questrial"/>
              </a:rPr>
              <a:t>Présenté par :        FLORENCE NAVET</a:t>
            </a:r>
            <a:endParaRPr b="1" sz="700"/>
          </a:p>
          <a:p>
            <a:pPr indent="0" lvl="0" marL="0" marR="0" rtl="0" algn="l">
              <a:lnSpc>
                <a:spcPct val="139993"/>
              </a:lnSpc>
              <a:spcBef>
                <a:spcPts val="0"/>
              </a:spcBef>
              <a:spcAft>
                <a:spcPts val="0"/>
              </a:spcAft>
              <a:buNone/>
            </a:pPr>
            <a:r>
              <a:rPr b="1" i="0" lang="fr" sz="1700" u="none" cap="none" strike="noStrike">
                <a:solidFill>
                  <a:srgbClr val="1907AB"/>
                </a:solidFill>
                <a:latin typeface="Questrial"/>
                <a:ea typeface="Questrial"/>
                <a:cs typeface="Questrial"/>
                <a:sym typeface="Questrial"/>
              </a:rPr>
              <a:t>                                     INES CHARFI </a:t>
            </a:r>
            <a:endParaRPr b="1" sz="700"/>
          </a:p>
          <a:p>
            <a:pPr indent="0" lvl="0" marL="0" marR="0" rtl="0" algn="l">
              <a:lnSpc>
                <a:spcPct val="139993"/>
              </a:lnSpc>
              <a:spcBef>
                <a:spcPts val="0"/>
              </a:spcBef>
              <a:spcAft>
                <a:spcPts val="0"/>
              </a:spcAft>
              <a:buNone/>
            </a:pPr>
            <a:r>
              <a:rPr b="1" i="0" lang="fr" sz="1700" u="none" cap="none" strike="noStrike">
                <a:solidFill>
                  <a:srgbClr val="1907AB"/>
                </a:solidFill>
                <a:latin typeface="Questrial"/>
                <a:ea typeface="Questrial"/>
                <a:cs typeface="Questrial"/>
                <a:sym typeface="Questrial"/>
              </a:rPr>
              <a:t>                                     KENZA ZAHAF</a:t>
            </a:r>
            <a:endParaRPr b="1" sz="700"/>
          </a:p>
          <a:p>
            <a:pPr indent="0" lvl="0" marL="0" marR="0" rtl="0" algn="l">
              <a:lnSpc>
                <a:spcPct val="139993"/>
              </a:lnSpc>
              <a:spcBef>
                <a:spcPts val="0"/>
              </a:spcBef>
              <a:spcAft>
                <a:spcPts val="0"/>
              </a:spcAft>
              <a:buNone/>
            </a:pPr>
            <a:r>
              <a:rPr b="1" i="0" lang="fr" sz="1700" u="none" cap="none" strike="noStrike">
                <a:solidFill>
                  <a:srgbClr val="1907AB"/>
                </a:solidFill>
                <a:latin typeface="Questrial"/>
                <a:ea typeface="Questrial"/>
                <a:cs typeface="Questrial"/>
                <a:sym typeface="Questrial"/>
              </a:rPr>
              <a:t>                                     ANNA LEITE</a:t>
            </a:r>
            <a:endParaRPr b="1" sz="700"/>
          </a:p>
          <a:p>
            <a:pPr indent="0" lvl="0" marL="0" marR="0" rtl="0" algn="l">
              <a:lnSpc>
                <a:spcPct val="139993"/>
              </a:lnSpc>
              <a:spcBef>
                <a:spcPts val="0"/>
              </a:spcBef>
              <a:spcAft>
                <a:spcPts val="0"/>
              </a:spcAft>
              <a:buNone/>
            </a:pPr>
            <a:r>
              <a:t/>
            </a:r>
            <a:endParaRPr b="1" i="0" sz="1700" u="none" cap="none" strike="noStrike">
              <a:solidFill>
                <a:srgbClr val="1907AB"/>
              </a:solidFill>
              <a:latin typeface="Questrial"/>
              <a:ea typeface="Questrial"/>
              <a:cs typeface="Questrial"/>
              <a:sym typeface="Questrial"/>
            </a:endParaRPr>
          </a:p>
        </p:txBody>
      </p:sp>
      <p:pic>
        <p:nvPicPr>
          <p:cNvPr id="179" name="Google Shape;179;p37"/>
          <p:cNvPicPr preferRelativeResize="0"/>
          <p:nvPr/>
        </p:nvPicPr>
        <p:blipFill>
          <a:blip r:embed="rId5">
            <a:alphaModFix/>
          </a:blip>
          <a:stretch>
            <a:fillRect/>
          </a:stretch>
        </p:blipFill>
        <p:spPr>
          <a:xfrm>
            <a:off x="6696575" y="0"/>
            <a:ext cx="2447425" cy="2052200"/>
          </a:xfrm>
          <a:prstGeom prst="rect">
            <a:avLst/>
          </a:prstGeom>
          <a:noFill/>
          <a:ln>
            <a:noFill/>
          </a:ln>
        </p:spPr>
      </p:pic>
      <p:pic>
        <p:nvPicPr>
          <p:cNvPr id="180" name="Google Shape;180;p37"/>
          <p:cNvPicPr preferRelativeResize="0"/>
          <p:nvPr/>
        </p:nvPicPr>
        <p:blipFill>
          <a:blip r:embed="rId6">
            <a:alphaModFix/>
          </a:blip>
          <a:stretch>
            <a:fillRect/>
          </a:stretch>
        </p:blipFill>
        <p:spPr>
          <a:xfrm>
            <a:off x="3973800" y="392175"/>
            <a:ext cx="2722774" cy="2369775"/>
          </a:xfrm>
          <a:prstGeom prst="rect">
            <a:avLst/>
          </a:prstGeom>
          <a:noFill/>
          <a:ln>
            <a:noFill/>
          </a:ln>
        </p:spPr>
      </p:pic>
      <p:pic>
        <p:nvPicPr>
          <p:cNvPr id="181" name="Google Shape;181;p37"/>
          <p:cNvPicPr preferRelativeResize="0"/>
          <p:nvPr/>
        </p:nvPicPr>
        <p:blipFill>
          <a:blip r:embed="rId7">
            <a:alphaModFix/>
          </a:blip>
          <a:stretch>
            <a:fillRect/>
          </a:stretch>
        </p:blipFill>
        <p:spPr>
          <a:xfrm>
            <a:off x="128425" y="1896325"/>
            <a:ext cx="2085500" cy="2052200"/>
          </a:xfrm>
          <a:prstGeom prst="rect">
            <a:avLst/>
          </a:prstGeom>
          <a:noFill/>
          <a:ln>
            <a:noFill/>
          </a:ln>
        </p:spPr>
      </p:pic>
      <p:pic>
        <p:nvPicPr>
          <p:cNvPr id="182" name="Google Shape;182;p37"/>
          <p:cNvPicPr preferRelativeResize="0"/>
          <p:nvPr/>
        </p:nvPicPr>
        <p:blipFill>
          <a:blip r:embed="rId8">
            <a:alphaModFix/>
          </a:blip>
          <a:stretch>
            <a:fillRect/>
          </a:stretch>
        </p:blipFill>
        <p:spPr>
          <a:xfrm>
            <a:off x="1743063" y="3778875"/>
            <a:ext cx="2828925" cy="161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103075"/>
            <a:ext cx="8520600" cy="660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sz="1800">
                <a:latin typeface="Comfortaa"/>
                <a:ea typeface="Comfortaa"/>
                <a:cs typeface="Comfortaa"/>
                <a:sym typeface="Comfortaa"/>
              </a:rPr>
              <a:t>          			Compétences et Perspectives d’Avenir</a:t>
            </a:r>
            <a:endParaRPr b="1" sz="1800">
              <a:latin typeface="Comfortaa"/>
              <a:ea typeface="Comfortaa"/>
              <a:cs typeface="Comfortaa"/>
              <a:sym typeface="Comfortaa"/>
            </a:endParaRPr>
          </a:p>
          <a:p>
            <a:pPr indent="0" lvl="0" marL="0" rtl="0" algn="l">
              <a:spcBef>
                <a:spcPts val="0"/>
              </a:spcBef>
              <a:spcAft>
                <a:spcPts val="0"/>
              </a:spcAft>
              <a:buNone/>
            </a:pPr>
            <a:r>
              <a:rPr b="1" lang="fr" sz="1800">
                <a:latin typeface="Comfortaa"/>
                <a:ea typeface="Comfortaa"/>
                <a:cs typeface="Comfortaa"/>
                <a:sym typeface="Comfortaa"/>
              </a:rPr>
              <a:t>								</a:t>
            </a:r>
            <a:endParaRPr b="1" sz="1800">
              <a:latin typeface="Comfortaa"/>
              <a:ea typeface="Comfortaa"/>
              <a:cs typeface="Comfortaa"/>
              <a:sym typeface="Comfortaa"/>
            </a:endParaRPr>
          </a:p>
        </p:txBody>
      </p:sp>
      <p:sp>
        <p:nvSpPr>
          <p:cNvPr id="276" name="Google Shape;276;p46"/>
          <p:cNvSpPr txBox="1"/>
          <p:nvPr/>
        </p:nvSpPr>
        <p:spPr>
          <a:xfrm>
            <a:off x="117300" y="1778175"/>
            <a:ext cx="4930800" cy="3237000"/>
          </a:xfrm>
          <a:prstGeom prst="rect">
            <a:avLst/>
          </a:prstGeom>
          <a:solidFill>
            <a:srgbClr val="FFD966"/>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fr" sz="1300">
                <a:solidFill>
                  <a:schemeClr val="dk1"/>
                </a:solidFill>
              </a:rPr>
              <a:t>Compétences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fr" sz="1100">
                <a:solidFill>
                  <a:schemeClr val="dk1"/>
                </a:solidFill>
              </a:rPr>
              <a:t>Programmation (C++, C), Unity, Unreal, créativité, gestion de projet.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fr" sz="1100">
                <a:solidFill>
                  <a:schemeClr val="dk1"/>
                </a:solidFill>
              </a:rPr>
              <a:t>Test, débogage, travail en équipe.</a:t>
            </a:r>
            <a:endParaRPr sz="1100">
              <a:solidFill>
                <a:schemeClr val="dk1"/>
              </a:solidFill>
            </a:endParaRPr>
          </a:p>
          <a:p>
            <a:pPr indent="0" lvl="0" marL="0" rtl="0" algn="l">
              <a:lnSpc>
                <a:spcPct val="115000"/>
              </a:lnSpc>
              <a:spcBef>
                <a:spcPts val="1400"/>
              </a:spcBef>
              <a:spcAft>
                <a:spcPts val="0"/>
              </a:spcAft>
              <a:buNone/>
            </a:pPr>
            <a:r>
              <a:rPr b="1" lang="fr" sz="1300">
                <a:solidFill>
                  <a:schemeClr val="dk1"/>
                </a:solidFill>
              </a:rPr>
              <a:t>Avenir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sz="1100">
                <a:solidFill>
                  <a:schemeClr val="dk1"/>
                </a:solidFill>
              </a:rPr>
              <a:t>Tendances :</a:t>
            </a:r>
            <a:r>
              <a:rPr lang="fr" sz="1100">
                <a:solidFill>
                  <a:schemeClr val="dk1"/>
                </a:solidFill>
              </a:rPr>
              <a:t> Cloud gaming, RV/RA, mobiles (virtuel et augmenté).</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Opportunités :</a:t>
            </a:r>
            <a:r>
              <a:rPr lang="fr" sz="1100">
                <a:solidFill>
                  <a:schemeClr val="dk1"/>
                </a:solidFill>
              </a:rPr>
              <a:t> IA, </a:t>
            </a:r>
            <a:r>
              <a:rPr lang="fr" sz="1100">
                <a:solidFill>
                  <a:schemeClr val="dk1"/>
                </a:solidFill>
              </a:rPr>
              <a:t>blockchain</a:t>
            </a:r>
            <a:r>
              <a:rPr lang="fr" sz="1100">
                <a:solidFill>
                  <a:schemeClr val="dk1"/>
                </a:solidFill>
              </a:rPr>
              <a:t>(données sécurisées).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Innovations :</a:t>
            </a:r>
            <a:r>
              <a:rPr lang="fr" sz="1100">
                <a:solidFill>
                  <a:schemeClr val="dk1"/>
                </a:solidFill>
              </a:rPr>
              <a:t> RV sociale, RA mobile, RM (réalité mixte) industrielle pour les jeux, streaming, apprentissage par jeu, e-sport.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Défis :</a:t>
            </a:r>
            <a:r>
              <a:rPr lang="fr" sz="1100">
                <a:solidFill>
                  <a:schemeClr val="dk1"/>
                </a:solidFill>
              </a:rPr>
              <a:t> Nausée, résolution, 5G.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Impacts :</a:t>
            </a:r>
            <a:r>
              <a:rPr lang="fr" sz="1100">
                <a:solidFill>
                  <a:schemeClr val="dk1"/>
                </a:solidFill>
              </a:rPr>
              <a:t> Streaming RV, interactions avancées, télétravail et éducation.</a:t>
            </a:r>
            <a:endParaRPr sz="1100">
              <a:solidFill>
                <a:schemeClr val="dk1"/>
              </a:solidFill>
            </a:endParaRPr>
          </a:p>
          <a:p>
            <a:pPr indent="0" lvl="0" marL="22860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F3"/>
        </a:solidFill>
      </p:bgPr>
    </p:bg>
    <p:spTree>
      <p:nvGrpSpPr>
        <p:cNvPr id="280" name="Shape 280"/>
        <p:cNvGrpSpPr/>
        <p:nvPr/>
      </p:nvGrpSpPr>
      <p:grpSpPr>
        <a:xfrm>
          <a:off x="0" y="0"/>
          <a:ext cx="0" cy="0"/>
          <a:chOff x="0" y="0"/>
          <a:chExt cx="0" cy="0"/>
        </a:xfrm>
      </p:grpSpPr>
      <p:sp>
        <p:nvSpPr>
          <p:cNvPr id="281" name="Google Shape;281;p47"/>
          <p:cNvSpPr/>
          <p:nvPr/>
        </p:nvSpPr>
        <p:spPr>
          <a:xfrm rot="5400000">
            <a:off x="2509776" y="45903"/>
            <a:ext cx="2147450" cy="2386056"/>
          </a:xfrm>
          <a:custGeom>
            <a:rect b="b" l="l" r="r" t="t"/>
            <a:pathLst>
              <a:path extrusionOk="0" h="4772111" w="4294900">
                <a:moveTo>
                  <a:pt x="0" y="0"/>
                </a:moveTo>
                <a:lnTo>
                  <a:pt x="4294900" y="0"/>
                </a:lnTo>
                <a:lnTo>
                  <a:pt x="4294900" y="4772111"/>
                </a:lnTo>
                <a:lnTo>
                  <a:pt x="0" y="4772111"/>
                </a:lnTo>
                <a:lnTo>
                  <a:pt x="0" y="0"/>
                </a:lnTo>
                <a:close/>
              </a:path>
            </a:pathLst>
          </a:custGeom>
          <a:blipFill rotWithShape="1">
            <a:blip r:embed="rId3">
              <a:alphaModFix/>
            </a:blip>
            <a:stretch>
              <a:fillRect b="0" l="0" r="0" t="0"/>
            </a:stretch>
          </a:blipFill>
          <a:ln>
            <a:noFill/>
          </a:ln>
        </p:spPr>
      </p:sp>
      <p:sp>
        <p:nvSpPr>
          <p:cNvPr id="282" name="Google Shape;282;p47"/>
          <p:cNvSpPr/>
          <p:nvPr/>
        </p:nvSpPr>
        <p:spPr>
          <a:xfrm rot="5400000">
            <a:off x="5342871" y="2119468"/>
            <a:ext cx="2147450" cy="2386056"/>
          </a:xfrm>
          <a:custGeom>
            <a:rect b="b" l="l" r="r" t="t"/>
            <a:pathLst>
              <a:path extrusionOk="0" h="4772111" w="4294900">
                <a:moveTo>
                  <a:pt x="0" y="0"/>
                </a:moveTo>
                <a:lnTo>
                  <a:pt x="4294900" y="0"/>
                </a:lnTo>
                <a:lnTo>
                  <a:pt x="4294900" y="4772111"/>
                </a:lnTo>
                <a:lnTo>
                  <a:pt x="0" y="4772111"/>
                </a:lnTo>
                <a:lnTo>
                  <a:pt x="0" y="0"/>
                </a:lnTo>
                <a:close/>
              </a:path>
            </a:pathLst>
          </a:custGeom>
          <a:blipFill rotWithShape="1">
            <a:blip r:embed="rId3">
              <a:alphaModFix/>
            </a:blip>
            <a:stretch>
              <a:fillRect b="0" l="0" r="0" t="0"/>
            </a:stretch>
          </a:blipFill>
          <a:ln>
            <a:noFill/>
          </a:ln>
        </p:spPr>
      </p:sp>
      <p:sp>
        <p:nvSpPr>
          <p:cNvPr id="283" name="Google Shape;283;p47"/>
          <p:cNvSpPr/>
          <p:nvPr/>
        </p:nvSpPr>
        <p:spPr>
          <a:xfrm rot="-999793">
            <a:off x="4307799" y="819711"/>
            <a:ext cx="1553790" cy="1297415"/>
          </a:xfrm>
          <a:custGeom>
            <a:rect b="b" l="l" r="r" t="t"/>
            <a:pathLst>
              <a:path extrusionOk="0" h="2594830" w="3107580">
                <a:moveTo>
                  <a:pt x="0" y="0"/>
                </a:moveTo>
                <a:lnTo>
                  <a:pt x="3107580" y="0"/>
                </a:lnTo>
                <a:lnTo>
                  <a:pt x="3107580" y="2594829"/>
                </a:lnTo>
                <a:lnTo>
                  <a:pt x="0" y="2594829"/>
                </a:lnTo>
                <a:lnTo>
                  <a:pt x="0" y="0"/>
                </a:lnTo>
                <a:close/>
              </a:path>
            </a:pathLst>
          </a:custGeom>
          <a:blipFill rotWithShape="1">
            <a:blip r:embed="rId4">
              <a:alphaModFix amt="65999"/>
            </a:blip>
            <a:stretch>
              <a:fillRect b="0" l="0" r="0" t="0"/>
            </a:stretch>
          </a:blipFill>
          <a:ln>
            <a:noFill/>
          </a:ln>
        </p:spPr>
      </p:sp>
      <p:sp>
        <p:nvSpPr>
          <p:cNvPr id="284" name="Google Shape;284;p47"/>
          <p:cNvSpPr/>
          <p:nvPr/>
        </p:nvSpPr>
        <p:spPr>
          <a:xfrm rot="10800000">
            <a:off x="3365696" y="3061947"/>
            <a:ext cx="1410832" cy="1178045"/>
          </a:xfrm>
          <a:custGeom>
            <a:rect b="b" l="l" r="r" t="t"/>
            <a:pathLst>
              <a:path extrusionOk="0" h="2356090" w="2821665">
                <a:moveTo>
                  <a:pt x="0" y="0"/>
                </a:moveTo>
                <a:lnTo>
                  <a:pt x="2821666" y="0"/>
                </a:lnTo>
                <a:lnTo>
                  <a:pt x="2821666" y="2356090"/>
                </a:lnTo>
                <a:lnTo>
                  <a:pt x="0" y="2356090"/>
                </a:lnTo>
                <a:lnTo>
                  <a:pt x="0" y="0"/>
                </a:lnTo>
                <a:close/>
              </a:path>
            </a:pathLst>
          </a:custGeom>
          <a:blipFill rotWithShape="1">
            <a:blip r:embed="rId4">
              <a:alphaModFix amt="65999"/>
            </a:blip>
            <a:stretch>
              <a:fillRect b="0" l="0" r="0" t="0"/>
            </a:stretch>
          </a:blipFill>
          <a:ln>
            <a:noFill/>
          </a:ln>
        </p:spPr>
      </p:sp>
      <p:sp>
        <p:nvSpPr>
          <p:cNvPr id="285" name="Google Shape;285;p47"/>
          <p:cNvSpPr/>
          <p:nvPr/>
        </p:nvSpPr>
        <p:spPr>
          <a:xfrm>
            <a:off x="-436825" y="3238442"/>
            <a:ext cx="2105464" cy="2536703"/>
          </a:xfrm>
          <a:custGeom>
            <a:rect b="b" l="l" r="r" t="t"/>
            <a:pathLst>
              <a:path extrusionOk="0" h="5073405" w="4210927">
                <a:moveTo>
                  <a:pt x="0" y="0"/>
                </a:moveTo>
                <a:lnTo>
                  <a:pt x="4210926" y="0"/>
                </a:lnTo>
                <a:lnTo>
                  <a:pt x="4210926" y="5073405"/>
                </a:lnTo>
                <a:lnTo>
                  <a:pt x="0" y="5073405"/>
                </a:lnTo>
                <a:lnTo>
                  <a:pt x="0" y="0"/>
                </a:lnTo>
                <a:close/>
              </a:path>
            </a:pathLst>
          </a:custGeom>
          <a:blipFill rotWithShape="1">
            <a:blip r:embed="rId5">
              <a:alphaModFix/>
            </a:blip>
            <a:stretch>
              <a:fillRect b="0" l="0" r="0" t="0"/>
            </a:stretch>
          </a:blipFill>
          <a:ln>
            <a:noFill/>
          </a:ln>
        </p:spPr>
      </p:sp>
      <p:sp>
        <p:nvSpPr>
          <p:cNvPr id="286" name="Google Shape;286;p47"/>
          <p:cNvSpPr/>
          <p:nvPr/>
        </p:nvSpPr>
        <p:spPr>
          <a:xfrm>
            <a:off x="7609624" y="-754001"/>
            <a:ext cx="2105463" cy="2536703"/>
          </a:xfrm>
          <a:custGeom>
            <a:rect b="b" l="l" r="r" t="t"/>
            <a:pathLst>
              <a:path extrusionOk="0" h="5073405" w="4210927">
                <a:moveTo>
                  <a:pt x="0" y="0"/>
                </a:moveTo>
                <a:lnTo>
                  <a:pt x="4210927" y="0"/>
                </a:lnTo>
                <a:lnTo>
                  <a:pt x="4210927" y="5073406"/>
                </a:lnTo>
                <a:lnTo>
                  <a:pt x="0" y="5073406"/>
                </a:lnTo>
                <a:lnTo>
                  <a:pt x="0" y="0"/>
                </a:lnTo>
                <a:close/>
              </a:path>
            </a:pathLst>
          </a:custGeom>
          <a:blipFill rotWithShape="1">
            <a:blip r:embed="rId5">
              <a:alphaModFix/>
            </a:blip>
            <a:stretch>
              <a:fillRect b="0" l="0" r="0" t="0"/>
            </a:stretch>
          </a:blipFill>
          <a:ln>
            <a:noFill/>
          </a:ln>
        </p:spPr>
      </p:sp>
      <p:pic>
        <p:nvPicPr>
          <p:cNvPr id="287" name="Google Shape;287;p47"/>
          <p:cNvPicPr preferRelativeResize="0"/>
          <p:nvPr/>
        </p:nvPicPr>
        <p:blipFill>
          <a:blip r:embed="rId6">
            <a:alphaModFix/>
          </a:blip>
          <a:stretch>
            <a:fillRect/>
          </a:stretch>
        </p:blipFill>
        <p:spPr>
          <a:xfrm>
            <a:off x="0" y="0"/>
            <a:ext cx="9143999" cy="5143500"/>
          </a:xfrm>
          <a:prstGeom prst="rect">
            <a:avLst/>
          </a:prstGeom>
          <a:noFill/>
          <a:ln>
            <a:noFill/>
          </a:ln>
        </p:spPr>
      </p:pic>
      <p:pic>
        <p:nvPicPr>
          <p:cNvPr id="288" name="Google Shape;288;p47"/>
          <p:cNvPicPr preferRelativeResize="0"/>
          <p:nvPr/>
        </p:nvPicPr>
        <p:blipFill>
          <a:blip r:embed="rId7">
            <a:alphaModFix/>
          </a:blip>
          <a:stretch>
            <a:fillRect/>
          </a:stretch>
        </p:blipFill>
        <p:spPr>
          <a:xfrm>
            <a:off x="5711525" y="0"/>
            <a:ext cx="3432476" cy="2238775"/>
          </a:xfrm>
          <a:prstGeom prst="rect">
            <a:avLst/>
          </a:prstGeom>
          <a:noFill/>
          <a:ln>
            <a:noFill/>
          </a:ln>
        </p:spPr>
      </p:pic>
      <p:pic>
        <p:nvPicPr>
          <p:cNvPr id="289" name="Google Shape;289;p47"/>
          <p:cNvPicPr preferRelativeResize="0"/>
          <p:nvPr/>
        </p:nvPicPr>
        <p:blipFill>
          <a:blip r:embed="rId8">
            <a:alphaModFix/>
          </a:blip>
          <a:stretch>
            <a:fillRect/>
          </a:stretch>
        </p:blipFill>
        <p:spPr>
          <a:xfrm>
            <a:off x="0" y="3965450"/>
            <a:ext cx="3178850" cy="1178050"/>
          </a:xfrm>
          <a:prstGeom prst="rect">
            <a:avLst/>
          </a:prstGeom>
          <a:noFill/>
          <a:ln>
            <a:noFill/>
          </a:ln>
        </p:spPr>
      </p:pic>
      <p:pic>
        <p:nvPicPr>
          <p:cNvPr id="290" name="Google Shape;290;p47"/>
          <p:cNvPicPr preferRelativeResize="0"/>
          <p:nvPr/>
        </p:nvPicPr>
        <p:blipFill>
          <a:blip r:embed="rId9">
            <a:alphaModFix/>
          </a:blip>
          <a:stretch>
            <a:fillRect/>
          </a:stretch>
        </p:blipFill>
        <p:spPr>
          <a:xfrm>
            <a:off x="5711525" y="2238775"/>
            <a:ext cx="3432475" cy="1600200"/>
          </a:xfrm>
          <a:prstGeom prst="rect">
            <a:avLst/>
          </a:prstGeom>
          <a:noFill/>
          <a:ln>
            <a:noFill/>
          </a:ln>
        </p:spPr>
      </p:pic>
      <p:pic>
        <p:nvPicPr>
          <p:cNvPr id="291" name="Google Shape;291;p47"/>
          <p:cNvPicPr preferRelativeResize="0"/>
          <p:nvPr/>
        </p:nvPicPr>
        <p:blipFill>
          <a:blip r:embed="rId10">
            <a:alphaModFix/>
          </a:blip>
          <a:stretch>
            <a:fillRect/>
          </a:stretch>
        </p:blipFill>
        <p:spPr>
          <a:xfrm>
            <a:off x="5711525" y="3838975"/>
            <a:ext cx="3432475" cy="128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8"/>
          <p:cNvSpPr/>
          <p:nvPr/>
        </p:nvSpPr>
        <p:spPr>
          <a:xfrm rot="2893084">
            <a:off x="-171716" y="-1046092"/>
            <a:ext cx="3357863" cy="3468215"/>
          </a:xfrm>
          <a:custGeom>
            <a:rect b="b" l="l" r="r" t="t"/>
            <a:pathLst>
              <a:path extrusionOk="0" h="6936430" w="6715726">
                <a:moveTo>
                  <a:pt x="0" y="0"/>
                </a:moveTo>
                <a:lnTo>
                  <a:pt x="6715725" y="0"/>
                </a:lnTo>
                <a:lnTo>
                  <a:pt x="6715725" y="6936431"/>
                </a:lnTo>
                <a:lnTo>
                  <a:pt x="0" y="6936431"/>
                </a:lnTo>
                <a:lnTo>
                  <a:pt x="0" y="0"/>
                </a:lnTo>
                <a:close/>
              </a:path>
            </a:pathLst>
          </a:custGeom>
          <a:blipFill rotWithShape="1">
            <a:blip r:embed="rId4">
              <a:alphaModFix/>
            </a:blip>
            <a:stretch>
              <a:fillRect b="0" l="0" r="0" t="0"/>
            </a:stretch>
          </a:blipFill>
          <a:ln>
            <a:noFill/>
          </a:ln>
        </p:spPr>
      </p:sp>
      <p:sp>
        <p:nvSpPr>
          <p:cNvPr id="297" name="Google Shape;297;p48"/>
          <p:cNvSpPr/>
          <p:nvPr/>
        </p:nvSpPr>
        <p:spPr>
          <a:xfrm rot="-7716179">
            <a:off x="7829314" y="3503357"/>
            <a:ext cx="1600673" cy="2251585"/>
          </a:xfrm>
          <a:custGeom>
            <a:rect b="b" l="l" r="r" t="t"/>
            <a:pathLst>
              <a:path extrusionOk="0" h="4503170" w="3201345">
                <a:moveTo>
                  <a:pt x="0" y="0"/>
                </a:moveTo>
                <a:lnTo>
                  <a:pt x="3201344" y="0"/>
                </a:lnTo>
                <a:lnTo>
                  <a:pt x="3201344" y="4503170"/>
                </a:lnTo>
                <a:lnTo>
                  <a:pt x="0" y="4503170"/>
                </a:lnTo>
                <a:lnTo>
                  <a:pt x="0" y="0"/>
                </a:lnTo>
                <a:close/>
              </a:path>
            </a:pathLst>
          </a:custGeom>
          <a:blipFill rotWithShape="1">
            <a:blip r:embed="rId5">
              <a:alphaModFix amt="74000"/>
            </a:blip>
            <a:stretch>
              <a:fillRect b="0" l="0" r="0" t="0"/>
            </a:stretch>
          </a:blipFill>
          <a:ln>
            <a:noFill/>
          </a:ln>
        </p:spPr>
      </p:sp>
      <p:sp>
        <p:nvSpPr>
          <p:cNvPr id="298" name="Google Shape;298;p48"/>
          <p:cNvSpPr/>
          <p:nvPr/>
        </p:nvSpPr>
        <p:spPr>
          <a:xfrm>
            <a:off x="66927" y="3934607"/>
            <a:ext cx="1392569" cy="1389087"/>
          </a:xfrm>
          <a:custGeom>
            <a:rect b="b" l="l" r="r" t="t"/>
            <a:pathLst>
              <a:path extrusionOk="0" h="2778174" w="2785137">
                <a:moveTo>
                  <a:pt x="0" y="0"/>
                </a:moveTo>
                <a:lnTo>
                  <a:pt x="2785137" y="0"/>
                </a:lnTo>
                <a:lnTo>
                  <a:pt x="2785137" y="2778174"/>
                </a:lnTo>
                <a:lnTo>
                  <a:pt x="0" y="2778174"/>
                </a:lnTo>
                <a:lnTo>
                  <a:pt x="0" y="0"/>
                </a:lnTo>
                <a:close/>
              </a:path>
            </a:pathLst>
          </a:custGeom>
          <a:blipFill rotWithShape="1">
            <a:blip r:embed="rId6">
              <a:alphaModFix amt="62000"/>
            </a:blip>
            <a:stretch>
              <a:fillRect b="0" l="0" r="0" t="0"/>
            </a:stretch>
          </a:blipFill>
          <a:ln>
            <a:noFill/>
          </a:ln>
        </p:spPr>
      </p:sp>
      <p:sp>
        <p:nvSpPr>
          <p:cNvPr id="299" name="Google Shape;299;p48"/>
          <p:cNvSpPr txBox="1"/>
          <p:nvPr/>
        </p:nvSpPr>
        <p:spPr>
          <a:xfrm>
            <a:off x="3006900" y="101500"/>
            <a:ext cx="3048600" cy="492600"/>
          </a:xfrm>
          <a:prstGeom prst="rect">
            <a:avLst/>
          </a:prstGeom>
          <a:solidFill>
            <a:srgbClr val="EAD1DC"/>
          </a:solidFill>
          <a:ln>
            <a:noFill/>
          </a:ln>
        </p:spPr>
        <p:txBody>
          <a:bodyPr anchorCtr="0" anchor="t" bIns="0" lIns="0" spcFirstLastPara="1" rIns="0" wrap="square" tIns="0">
            <a:spAutoFit/>
          </a:bodyPr>
          <a:lstStyle/>
          <a:p>
            <a:pPr indent="0" lvl="0" marL="0" marR="0" rtl="0" algn="ctr">
              <a:lnSpc>
                <a:spcPct val="127996"/>
              </a:lnSpc>
              <a:spcBef>
                <a:spcPts val="0"/>
              </a:spcBef>
              <a:spcAft>
                <a:spcPts val="0"/>
              </a:spcAft>
              <a:buNone/>
            </a:pPr>
            <a:r>
              <a:rPr b="0" i="0" lang="fr" sz="3200" u="none" cap="none" strike="noStrike">
                <a:solidFill>
                  <a:srgbClr val="52256B"/>
                </a:solidFill>
                <a:latin typeface="Arial"/>
                <a:ea typeface="Arial"/>
                <a:cs typeface="Arial"/>
                <a:sym typeface="Arial"/>
              </a:rPr>
              <a:t>Histoire de l’IA</a:t>
            </a:r>
            <a:endParaRPr sz="500"/>
          </a:p>
        </p:txBody>
      </p:sp>
      <p:sp>
        <p:nvSpPr>
          <p:cNvPr id="300" name="Google Shape;300;p48"/>
          <p:cNvSpPr txBox="1"/>
          <p:nvPr/>
        </p:nvSpPr>
        <p:spPr>
          <a:xfrm>
            <a:off x="4492100" y="1302800"/>
            <a:ext cx="4651800" cy="3270900"/>
          </a:xfrm>
          <a:prstGeom prst="rect">
            <a:avLst/>
          </a:prstGeom>
          <a:solidFill>
            <a:srgbClr val="EAD1DC"/>
          </a:solid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2100" u="sng">
                <a:solidFill>
                  <a:srgbClr val="52256B"/>
                </a:solidFill>
                <a:latin typeface="Comfortaa"/>
                <a:ea typeface="Comfortaa"/>
                <a:cs typeface="Comfortaa"/>
                <a:sym typeface="Comfortaa"/>
              </a:rPr>
              <a:t>Les concepts de l’IA</a:t>
            </a:r>
            <a:r>
              <a:rPr b="1" lang="fr" sz="2000" u="sng">
                <a:solidFill>
                  <a:srgbClr val="52256B"/>
                </a:solidFill>
                <a:latin typeface="Comfortaa"/>
                <a:ea typeface="Comfortaa"/>
                <a:cs typeface="Comfortaa"/>
                <a:sym typeface="Comfortaa"/>
              </a:rPr>
              <a:t>:</a:t>
            </a:r>
            <a:endParaRPr b="1" sz="2000" u="sng">
              <a:solidFill>
                <a:srgbClr val="52256B"/>
              </a:solidFill>
              <a:latin typeface="Comfortaa"/>
              <a:ea typeface="Comfortaa"/>
              <a:cs typeface="Comfortaa"/>
              <a:sym typeface="Comfortaa"/>
            </a:endParaRPr>
          </a:p>
          <a:p>
            <a:pPr indent="0" lvl="0" marL="0" rtl="0" algn="l">
              <a:spcBef>
                <a:spcPts val="0"/>
              </a:spcBef>
              <a:spcAft>
                <a:spcPts val="0"/>
              </a:spcAft>
              <a:buNone/>
            </a:pPr>
            <a:r>
              <a:t/>
            </a:r>
            <a:endParaRPr b="1" sz="2000" u="sng">
              <a:solidFill>
                <a:srgbClr val="52256B"/>
              </a:solidFill>
              <a:latin typeface="Comfortaa"/>
              <a:ea typeface="Comfortaa"/>
              <a:cs typeface="Comfortaa"/>
              <a:sym typeface="Comfortaa"/>
            </a:endParaRPr>
          </a:p>
          <a:p>
            <a:pPr indent="-222250" lvl="0" marL="228600" rtl="0" algn="l">
              <a:lnSpc>
                <a:spcPct val="150000"/>
              </a:lnSpc>
              <a:spcBef>
                <a:spcPts val="0"/>
              </a:spcBef>
              <a:spcAft>
                <a:spcPts val="0"/>
              </a:spcAft>
              <a:buClr>
                <a:srgbClr val="073763"/>
              </a:buClr>
              <a:buSzPts val="1700"/>
              <a:buFont typeface="Roboto"/>
              <a:buChar char="●"/>
            </a:pPr>
            <a:r>
              <a:rPr lang="fr" sz="1700">
                <a:solidFill>
                  <a:srgbClr val="073763"/>
                </a:solidFill>
                <a:latin typeface="Roboto"/>
                <a:ea typeface="Roboto"/>
                <a:cs typeface="Roboto"/>
                <a:sym typeface="Roboto"/>
              </a:rPr>
              <a:t>La prise de décision autonome et NLP</a:t>
            </a:r>
            <a:endParaRPr sz="1700">
              <a:solidFill>
                <a:srgbClr val="073763"/>
              </a:solidFill>
              <a:latin typeface="Roboto"/>
              <a:ea typeface="Roboto"/>
              <a:cs typeface="Roboto"/>
              <a:sym typeface="Roboto"/>
            </a:endParaRPr>
          </a:p>
          <a:p>
            <a:pPr indent="-222250" lvl="0" marL="228600" rtl="0" algn="l">
              <a:lnSpc>
                <a:spcPct val="150000"/>
              </a:lnSpc>
              <a:spcBef>
                <a:spcPts val="0"/>
              </a:spcBef>
              <a:spcAft>
                <a:spcPts val="0"/>
              </a:spcAft>
              <a:buClr>
                <a:srgbClr val="073763"/>
              </a:buClr>
              <a:buSzPts val="1700"/>
              <a:buFont typeface="Roboto"/>
              <a:buChar char="●"/>
            </a:pPr>
            <a:r>
              <a:rPr lang="fr" sz="1600">
                <a:solidFill>
                  <a:srgbClr val="073763"/>
                </a:solidFill>
              </a:rPr>
              <a:t>Réseaux de Neurones Artificiels (ANN)</a:t>
            </a:r>
            <a:endParaRPr sz="1600">
              <a:solidFill>
                <a:srgbClr val="073763"/>
              </a:solidFill>
            </a:endParaRPr>
          </a:p>
          <a:p>
            <a:pPr indent="-215900" lvl="0" marL="228600" rtl="0" algn="l">
              <a:lnSpc>
                <a:spcPct val="150000"/>
              </a:lnSpc>
              <a:spcBef>
                <a:spcPts val="0"/>
              </a:spcBef>
              <a:spcAft>
                <a:spcPts val="0"/>
              </a:spcAft>
              <a:buClr>
                <a:srgbClr val="073763"/>
              </a:buClr>
              <a:buSzPts val="1600"/>
              <a:buFont typeface="Roboto"/>
              <a:buChar char="●"/>
            </a:pPr>
            <a:r>
              <a:rPr lang="fr" sz="1600">
                <a:solidFill>
                  <a:srgbClr val="073763"/>
                </a:solidFill>
              </a:rPr>
              <a:t> Robotique, l'apprentissage par renforcement, supervisé et NS.</a:t>
            </a:r>
            <a:endParaRPr sz="1600">
              <a:solidFill>
                <a:srgbClr val="073763"/>
              </a:solidFill>
            </a:endParaRPr>
          </a:p>
          <a:p>
            <a:pPr indent="-215900" lvl="0" marL="228600" rtl="0" algn="l">
              <a:lnSpc>
                <a:spcPct val="150000"/>
              </a:lnSpc>
              <a:spcBef>
                <a:spcPts val="0"/>
              </a:spcBef>
              <a:spcAft>
                <a:spcPts val="0"/>
              </a:spcAft>
              <a:buClr>
                <a:srgbClr val="073763"/>
              </a:buClr>
              <a:buSzPts val="1600"/>
              <a:buFont typeface="Roboto"/>
              <a:buChar char="●"/>
            </a:pPr>
            <a:r>
              <a:rPr lang="fr" sz="1600">
                <a:solidFill>
                  <a:srgbClr val="073763"/>
                </a:solidFill>
              </a:rPr>
              <a:t>IA générative, computer vision</a:t>
            </a:r>
            <a:endParaRPr sz="1600">
              <a:solidFill>
                <a:srgbClr val="073763"/>
              </a:solidFill>
            </a:endParaRPr>
          </a:p>
          <a:p>
            <a:pPr indent="-222250" lvl="0" marL="228600" rtl="0" algn="l">
              <a:lnSpc>
                <a:spcPct val="150000"/>
              </a:lnSpc>
              <a:spcBef>
                <a:spcPts val="0"/>
              </a:spcBef>
              <a:spcAft>
                <a:spcPts val="0"/>
              </a:spcAft>
              <a:buClr>
                <a:srgbClr val="073763"/>
              </a:buClr>
              <a:buSzPts val="1700"/>
              <a:buFont typeface="Roboto"/>
              <a:buChar char="●"/>
            </a:pPr>
            <a:r>
              <a:rPr lang="fr" sz="1700">
                <a:solidFill>
                  <a:srgbClr val="073763"/>
                </a:solidFill>
                <a:latin typeface="Roboto"/>
                <a:ea typeface="Roboto"/>
                <a:cs typeface="Roboto"/>
                <a:sym typeface="Roboto"/>
              </a:rPr>
              <a:t>l'éthique, la transparence, responsabilité  et la collaboration homme-machine(ML)</a:t>
            </a:r>
            <a:endParaRPr sz="1800">
              <a:solidFill>
                <a:srgbClr val="073763"/>
              </a:solidFill>
            </a:endParaRPr>
          </a:p>
        </p:txBody>
      </p:sp>
      <p:pic>
        <p:nvPicPr>
          <p:cNvPr id="301" name="Google Shape;301;p48"/>
          <p:cNvPicPr preferRelativeResize="0"/>
          <p:nvPr/>
        </p:nvPicPr>
        <p:blipFill>
          <a:blip r:embed="rId7">
            <a:alphaModFix/>
          </a:blip>
          <a:stretch>
            <a:fillRect/>
          </a:stretch>
        </p:blipFill>
        <p:spPr>
          <a:xfrm>
            <a:off x="0" y="-27300"/>
            <a:ext cx="29093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9"/>
          <p:cNvSpPr/>
          <p:nvPr/>
        </p:nvSpPr>
        <p:spPr>
          <a:xfrm rot="2893084">
            <a:off x="-171716" y="-1046092"/>
            <a:ext cx="3357863" cy="3468215"/>
          </a:xfrm>
          <a:custGeom>
            <a:rect b="b" l="l" r="r" t="t"/>
            <a:pathLst>
              <a:path extrusionOk="0" h="6936430" w="6715726">
                <a:moveTo>
                  <a:pt x="0" y="0"/>
                </a:moveTo>
                <a:lnTo>
                  <a:pt x="6715725" y="0"/>
                </a:lnTo>
                <a:lnTo>
                  <a:pt x="6715725" y="6936431"/>
                </a:lnTo>
                <a:lnTo>
                  <a:pt x="0" y="6936431"/>
                </a:lnTo>
                <a:lnTo>
                  <a:pt x="0" y="0"/>
                </a:lnTo>
                <a:close/>
              </a:path>
            </a:pathLst>
          </a:custGeom>
          <a:blipFill rotWithShape="1">
            <a:blip r:embed="rId4">
              <a:alphaModFix/>
            </a:blip>
            <a:stretch>
              <a:fillRect b="0" l="0" r="0" t="0"/>
            </a:stretch>
          </a:blipFill>
          <a:ln>
            <a:noFill/>
          </a:ln>
        </p:spPr>
      </p:sp>
      <p:sp>
        <p:nvSpPr>
          <p:cNvPr id="307" name="Google Shape;307;p49"/>
          <p:cNvSpPr txBox="1"/>
          <p:nvPr/>
        </p:nvSpPr>
        <p:spPr>
          <a:xfrm>
            <a:off x="141925" y="835650"/>
            <a:ext cx="4148100" cy="4150800"/>
          </a:xfrm>
          <a:prstGeom prst="rect">
            <a:avLst/>
          </a:prstGeom>
          <a:solidFill>
            <a:srgbClr val="FCE5CD"/>
          </a:solidFill>
          <a:ln>
            <a:noFill/>
          </a:ln>
        </p:spPr>
        <p:txBody>
          <a:bodyPr anchorCtr="0" anchor="t" bIns="45725" lIns="45725" spcFirstLastPara="1" rIns="45725" wrap="square" tIns="45725">
            <a:spAutoFit/>
          </a:bodyPr>
          <a:lstStyle/>
          <a:p>
            <a:pPr indent="0" lvl="0" marL="0" rtl="0" algn="l">
              <a:lnSpc>
                <a:spcPct val="150000"/>
              </a:lnSpc>
              <a:spcBef>
                <a:spcPts val="0"/>
              </a:spcBef>
              <a:spcAft>
                <a:spcPts val="0"/>
              </a:spcAft>
              <a:buNone/>
            </a:pPr>
            <a:r>
              <a:t/>
            </a:r>
            <a:endParaRPr b="1" sz="1700" u="sng">
              <a:solidFill>
                <a:srgbClr val="52256B"/>
              </a:solidFill>
            </a:endParaRPr>
          </a:p>
          <a:p>
            <a:pPr indent="-196850" lvl="0" marL="228600" rtl="0" algn="l">
              <a:lnSpc>
                <a:spcPct val="200000"/>
              </a:lnSpc>
              <a:spcBef>
                <a:spcPts val="1100"/>
              </a:spcBef>
              <a:spcAft>
                <a:spcPts val="0"/>
              </a:spcAft>
              <a:buClr>
                <a:srgbClr val="073763"/>
              </a:buClr>
              <a:buSzPts val="1300"/>
              <a:buChar char="●"/>
            </a:pPr>
            <a:r>
              <a:rPr b="1" lang="fr" sz="1300">
                <a:solidFill>
                  <a:srgbClr val="073763"/>
                </a:solidFill>
              </a:rPr>
              <a:t>Maîtrise des langages de programmation </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Compréhension des algorithmes de Machine Learning et Deep Learning.</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Traitement du langage naturel (NLP)</a:t>
            </a:r>
            <a:endParaRPr b="1" sz="1300">
              <a:solidFill>
                <a:srgbClr val="073763"/>
              </a:solidFill>
            </a:endParaRPr>
          </a:p>
          <a:p>
            <a:pPr indent="-222250" lvl="0" marL="228600" rtl="0" algn="l">
              <a:lnSpc>
                <a:spcPct val="200000"/>
              </a:lnSpc>
              <a:spcBef>
                <a:spcPts val="0"/>
              </a:spcBef>
              <a:spcAft>
                <a:spcPts val="0"/>
              </a:spcAft>
              <a:buClr>
                <a:srgbClr val="073763"/>
              </a:buClr>
              <a:buSzPts val="1700"/>
              <a:buChar char="●"/>
            </a:pPr>
            <a:r>
              <a:rPr b="1" lang="fr" sz="1300">
                <a:solidFill>
                  <a:srgbClr val="073763"/>
                </a:solidFill>
              </a:rPr>
              <a:t>Connaissance en mathématiques et statistiques</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Compétences en gestion de données et Big Data</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Curiosité, créativité, capacité d’adaptation </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Esprit critique</a:t>
            </a:r>
            <a:r>
              <a:rPr b="1" lang="fr" sz="1300">
                <a:solidFill>
                  <a:srgbClr val="073763"/>
                </a:solidFill>
              </a:rPr>
              <a:t> &amp; </a:t>
            </a:r>
            <a:r>
              <a:rPr b="1" lang="fr" sz="1300">
                <a:solidFill>
                  <a:srgbClr val="073763"/>
                </a:solidFill>
              </a:rPr>
              <a:t>Résolution de problèmes</a:t>
            </a:r>
            <a:endParaRPr b="1" sz="1300">
              <a:solidFill>
                <a:srgbClr val="073763"/>
              </a:solidFill>
            </a:endParaRPr>
          </a:p>
          <a:p>
            <a:pPr indent="-196850" lvl="0" marL="228600" rtl="0" algn="l">
              <a:lnSpc>
                <a:spcPct val="200000"/>
              </a:lnSpc>
              <a:spcBef>
                <a:spcPts val="0"/>
              </a:spcBef>
              <a:spcAft>
                <a:spcPts val="0"/>
              </a:spcAft>
              <a:buClr>
                <a:srgbClr val="073763"/>
              </a:buClr>
              <a:buSzPts val="1300"/>
              <a:buChar char="●"/>
            </a:pPr>
            <a:r>
              <a:rPr b="1" lang="fr" sz="1300">
                <a:solidFill>
                  <a:srgbClr val="073763"/>
                </a:solidFill>
              </a:rPr>
              <a:t>Apprentissage continu</a:t>
            </a:r>
            <a:endParaRPr b="1" sz="1300">
              <a:solidFill>
                <a:srgbClr val="073763"/>
              </a:solidFill>
            </a:endParaRPr>
          </a:p>
        </p:txBody>
      </p:sp>
      <p:sp>
        <p:nvSpPr>
          <p:cNvPr id="308" name="Google Shape;308;p49"/>
          <p:cNvSpPr txBox="1"/>
          <p:nvPr/>
        </p:nvSpPr>
        <p:spPr>
          <a:xfrm>
            <a:off x="4978750" y="1109975"/>
            <a:ext cx="4015800" cy="3876600"/>
          </a:xfrm>
          <a:prstGeom prst="rect">
            <a:avLst/>
          </a:prstGeom>
          <a:solidFill>
            <a:srgbClr val="CFE2F3"/>
          </a:solid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b="1" sz="2000" u="sng">
              <a:solidFill>
                <a:srgbClr val="52256B"/>
              </a:solidFill>
              <a:latin typeface="Calibri"/>
              <a:ea typeface="Calibri"/>
              <a:cs typeface="Calibri"/>
              <a:sym typeface="Calibri"/>
            </a:endParaRPr>
          </a:p>
          <a:p>
            <a:pPr indent="-215900" lvl="0" marL="228600" rtl="0" algn="just">
              <a:spcBef>
                <a:spcPts val="0"/>
              </a:spcBef>
              <a:spcAft>
                <a:spcPts val="0"/>
              </a:spcAft>
              <a:buClr>
                <a:srgbClr val="741B47"/>
              </a:buClr>
              <a:buSzPts val="1600"/>
              <a:buFont typeface="Calibri"/>
              <a:buChar char="●"/>
            </a:pPr>
            <a:r>
              <a:rPr b="1" lang="fr" sz="1600" u="sng">
                <a:solidFill>
                  <a:srgbClr val="741B47"/>
                </a:solidFill>
                <a:latin typeface="Calibri"/>
                <a:ea typeface="Calibri"/>
                <a:cs typeface="Calibri"/>
                <a:sym typeface="Calibri"/>
              </a:rPr>
              <a:t>Tendances</a:t>
            </a:r>
            <a:r>
              <a:rPr b="1" lang="fr" sz="1600" u="sng">
                <a:solidFill>
                  <a:srgbClr val="741B47"/>
                </a:solidFill>
                <a:latin typeface="Calibri"/>
                <a:ea typeface="Calibri"/>
                <a:cs typeface="Calibri"/>
                <a:sym typeface="Calibri"/>
              </a:rPr>
              <a:t> : </a:t>
            </a:r>
            <a:endParaRPr b="1" sz="1600" u="sng">
              <a:solidFill>
                <a:srgbClr val="741B47"/>
              </a:solidFill>
              <a:latin typeface="Calibri"/>
              <a:ea typeface="Calibri"/>
              <a:cs typeface="Calibri"/>
              <a:sym typeface="Calibri"/>
            </a:endParaRPr>
          </a:p>
          <a:p>
            <a:pPr indent="0" lvl="0" marL="0" rtl="0" algn="l">
              <a:spcBef>
                <a:spcPts val="0"/>
              </a:spcBef>
              <a:spcAft>
                <a:spcPts val="0"/>
              </a:spcAft>
              <a:buNone/>
            </a:pPr>
            <a:r>
              <a:rPr b="1" lang="fr" sz="1600">
                <a:solidFill>
                  <a:srgbClr val="073763"/>
                </a:solidFill>
                <a:latin typeface="Calibri"/>
                <a:ea typeface="Calibri"/>
                <a:cs typeface="Calibri"/>
                <a:sym typeface="Calibri"/>
              </a:rPr>
              <a:t>  Big Data, automatisation , personnalisation             avancée</a:t>
            </a:r>
            <a:endParaRPr b="1" sz="1600">
              <a:solidFill>
                <a:srgbClr val="073763"/>
              </a:solidFill>
              <a:latin typeface="Calibri"/>
              <a:ea typeface="Calibri"/>
              <a:cs typeface="Calibri"/>
              <a:sym typeface="Calibri"/>
            </a:endParaRPr>
          </a:p>
          <a:p>
            <a:pPr indent="0" lvl="0" marL="0" rtl="0" algn="just">
              <a:spcBef>
                <a:spcPts val="0"/>
              </a:spcBef>
              <a:spcAft>
                <a:spcPts val="0"/>
              </a:spcAft>
              <a:buNone/>
            </a:pPr>
            <a:r>
              <a:t/>
            </a:r>
            <a:endParaRPr b="1" sz="1600" u="sng">
              <a:solidFill>
                <a:srgbClr val="073763"/>
              </a:solidFill>
              <a:latin typeface="Calibri"/>
              <a:ea typeface="Calibri"/>
              <a:cs typeface="Calibri"/>
              <a:sym typeface="Calibri"/>
            </a:endParaRPr>
          </a:p>
          <a:p>
            <a:pPr indent="-215900" lvl="0" marL="228600" rtl="0" algn="just">
              <a:spcBef>
                <a:spcPts val="0"/>
              </a:spcBef>
              <a:spcAft>
                <a:spcPts val="0"/>
              </a:spcAft>
              <a:buClr>
                <a:srgbClr val="741B47"/>
              </a:buClr>
              <a:buSzPts val="1600"/>
              <a:buFont typeface="Calibri"/>
              <a:buChar char="●"/>
            </a:pPr>
            <a:r>
              <a:rPr b="1" lang="fr" sz="1600" u="sng">
                <a:solidFill>
                  <a:srgbClr val="741B47"/>
                </a:solidFill>
                <a:latin typeface="Calibri"/>
                <a:ea typeface="Calibri"/>
                <a:cs typeface="Calibri"/>
                <a:sym typeface="Calibri"/>
              </a:rPr>
              <a:t>Innovations tech:</a:t>
            </a:r>
            <a:endParaRPr b="1" sz="1600" u="sng">
              <a:solidFill>
                <a:srgbClr val="741B47"/>
              </a:solidFill>
              <a:latin typeface="Calibri"/>
              <a:ea typeface="Calibri"/>
              <a:cs typeface="Calibri"/>
              <a:sym typeface="Calibri"/>
            </a:endParaRPr>
          </a:p>
          <a:p>
            <a:pPr indent="0" lvl="0" marL="0" rtl="0" algn="just">
              <a:spcBef>
                <a:spcPts val="0"/>
              </a:spcBef>
              <a:spcAft>
                <a:spcPts val="0"/>
              </a:spcAft>
              <a:buNone/>
            </a:pPr>
            <a:r>
              <a:rPr b="1" lang="fr" sz="1600">
                <a:solidFill>
                  <a:srgbClr val="073763"/>
                </a:solidFill>
                <a:latin typeface="Calibri"/>
                <a:ea typeface="Calibri"/>
                <a:cs typeface="Calibri"/>
                <a:sym typeface="Calibri"/>
              </a:rPr>
              <a:t>réalité augmentée/virtuelle(RA/RV)</a:t>
            </a:r>
            <a:endParaRPr b="1" sz="1600">
              <a:solidFill>
                <a:srgbClr val="073763"/>
              </a:solidFill>
              <a:latin typeface="Calibri"/>
              <a:ea typeface="Calibri"/>
              <a:cs typeface="Calibri"/>
              <a:sym typeface="Calibri"/>
            </a:endParaRPr>
          </a:p>
          <a:p>
            <a:pPr indent="0" lvl="0" marL="0" rtl="0" algn="just">
              <a:spcBef>
                <a:spcPts val="0"/>
              </a:spcBef>
              <a:spcAft>
                <a:spcPts val="0"/>
              </a:spcAft>
              <a:buNone/>
            </a:pPr>
            <a:r>
              <a:rPr b="1" lang="fr" sz="1600">
                <a:solidFill>
                  <a:srgbClr val="073763"/>
                </a:solidFill>
                <a:latin typeface="Calibri"/>
                <a:ea typeface="Calibri"/>
                <a:cs typeface="Calibri"/>
                <a:sym typeface="Calibri"/>
              </a:rPr>
              <a:t>, IoT (Internet des objets) et blockchain</a:t>
            </a:r>
            <a:endParaRPr b="1" sz="1600">
              <a:solidFill>
                <a:srgbClr val="073763"/>
              </a:solidFill>
              <a:latin typeface="Calibri"/>
              <a:ea typeface="Calibri"/>
              <a:cs typeface="Calibri"/>
              <a:sym typeface="Calibri"/>
            </a:endParaRPr>
          </a:p>
          <a:p>
            <a:pPr indent="0" lvl="0" marL="0" rtl="0" algn="l">
              <a:spcBef>
                <a:spcPts val="0"/>
              </a:spcBef>
              <a:spcAft>
                <a:spcPts val="0"/>
              </a:spcAft>
              <a:buNone/>
            </a:pPr>
            <a:r>
              <a:t/>
            </a:r>
            <a:endParaRPr b="1" sz="1600" u="sng">
              <a:solidFill>
                <a:srgbClr val="073763"/>
              </a:solidFill>
              <a:latin typeface="Calibri"/>
              <a:ea typeface="Calibri"/>
              <a:cs typeface="Calibri"/>
              <a:sym typeface="Calibri"/>
            </a:endParaRPr>
          </a:p>
          <a:p>
            <a:pPr indent="-330200" lvl="0" marL="457200" rtl="0" algn="l">
              <a:spcBef>
                <a:spcPts val="0"/>
              </a:spcBef>
              <a:spcAft>
                <a:spcPts val="0"/>
              </a:spcAft>
              <a:buClr>
                <a:srgbClr val="741B47"/>
              </a:buClr>
              <a:buSzPts val="1600"/>
              <a:buFont typeface="Calibri"/>
              <a:buChar char="●"/>
            </a:pPr>
            <a:r>
              <a:rPr b="1" lang="fr" sz="1600" u="sng">
                <a:solidFill>
                  <a:srgbClr val="741B47"/>
                </a:solidFill>
                <a:latin typeface="Calibri"/>
                <a:ea typeface="Calibri"/>
                <a:cs typeface="Calibri"/>
                <a:sym typeface="Calibri"/>
              </a:rPr>
              <a:t>Défis &amp; éthiques:</a:t>
            </a:r>
            <a:endParaRPr b="1" sz="1600">
              <a:solidFill>
                <a:srgbClr val="741B47"/>
              </a:solidFill>
              <a:latin typeface="Calibri"/>
              <a:ea typeface="Calibri"/>
              <a:cs typeface="Calibri"/>
              <a:sym typeface="Calibri"/>
            </a:endParaRPr>
          </a:p>
          <a:p>
            <a:pPr indent="0" lvl="0" marL="0" rtl="0" algn="just">
              <a:spcBef>
                <a:spcPts val="0"/>
              </a:spcBef>
              <a:spcAft>
                <a:spcPts val="0"/>
              </a:spcAft>
              <a:buNone/>
            </a:pPr>
            <a:r>
              <a:rPr b="1" lang="fr" sz="1600">
                <a:solidFill>
                  <a:srgbClr val="073763"/>
                </a:solidFill>
                <a:latin typeface="Calibri"/>
                <a:ea typeface="Calibri"/>
                <a:cs typeface="Calibri"/>
                <a:sym typeface="Calibri"/>
              </a:rPr>
              <a:t>Protection des données, Transparence et responsabilité, Impact sur l’emploi</a:t>
            </a:r>
            <a:endParaRPr b="1" sz="1600">
              <a:solidFill>
                <a:srgbClr val="073763"/>
              </a:solidFill>
              <a:latin typeface="Calibri"/>
              <a:ea typeface="Calibri"/>
              <a:cs typeface="Calibri"/>
              <a:sym typeface="Calibri"/>
            </a:endParaRPr>
          </a:p>
          <a:p>
            <a:pPr indent="0" lvl="0" marL="0" rtl="0" algn="just">
              <a:spcBef>
                <a:spcPts val="0"/>
              </a:spcBef>
              <a:spcAft>
                <a:spcPts val="0"/>
              </a:spcAft>
              <a:buNone/>
            </a:pPr>
            <a:r>
              <a:t/>
            </a:r>
            <a:endParaRPr b="1" sz="1600">
              <a:solidFill>
                <a:srgbClr val="073763"/>
              </a:solidFill>
              <a:latin typeface="Calibri"/>
              <a:ea typeface="Calibri"/>
              <a:cs typeface="Calibri"/>
              <a:sym typeface="Calibri"/>
            </a:endParaRPr>
          </a:p>
        </p:txBody>
      </p:sp>
      <p:pic>
        <p:nvPicPr>
          <p:cNvPr id="309" name="Google Shape;309;p49"/>
          <p:cNvPicPr preferRelativeResize="0"/>
          <p:nvPr/>
        </p:nvPicPr>
        <p:blipFill>
          <a:blip r:embed="rId5">
            <a:alphaModFix/>
          </a:blip>
          <a:stretch>
            <a:fillRect/>
          </a:stretch>
        </p:blipFill>
        <p:spPr>
          <a:xfrm>
            <a:off x="5164300" y="484675"/>
            <a:ext cx="3611450" cy="350975"/>
          </a:xfrm>
          <a:prstGeom prst="rect">
            <a:avLst/>
          </a:prstGeom>
          <a:noFill/>
          <a:ln>
            <a:noFill/>
          </a:ln>
        </p:spPr>
      </p:pic>
      <p:pic>
        <p:nvPicPr>
          <p:cNvPr id="310" name="Google Shape;310;p49"/>
          <p:cNvPicPr preferRelativeResize="0"/>
          <p:nvPr/>
        </p:nvPicPr>
        <p:blipFill>
          <a:blip r:embed="rId6">
            <a:alphaModFix/>
          </a:blip>
          <a:stretch>
            <a:fillRect/>
          </a:stretch>
        </p:blipFill>
        <p:spPr>
          <a:xfrm>
            <a:off x="266975" y="340875"/>
            <a:ext cx="3083563" cy="35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p:nvPr/>
        </p:nvSpPr>
        <p:spPr>
          <a:xfrm rot="-5400000">
            <a:off x="-306967" y="1717515"/>
            <a:ext cx="3795941" cy="3920690"/>
          </a:xfrm>
          <a:custGeom>
            <a:rect b="b" l="l" r="r" t="t"/>
            <a:pathLst>
              <a:path extrusionOk="0" h="7841380" w="7591881">
                <a:moveTo>
                  <a:pt x="0" y="0"/>
                </a:moveTo>
                <a:lnTo>
                  <a:pt x="7591882" y="0"/>
                </a:lnTo>
                <a:lnTo>
                  <a:pt x="7591882" y="7841380"/>
                </a:lnTo>
                <a:lnTo>
                  <a:pt x="0" y="7841380"/>
                </a:lnTo>
                <a:lnTo>
                  <a:pt x="0" y="0"/>
                </a:lnTo>
                <a:close/>
              </a:path>
            </a:pathLst>
          </a:custGeom>
          <a:blipFill rotWithShape="1">
            <a:blip r:embed="rId3">
              <a:alphaModFix/>
            </a:blip>
            <a:stretch>
              <a:fillRect b="0" l="0" r="0" t="0"/>
            </a:stretch>
          </a:blipFill>
          <a:ln>
            <a:noFill/>
          </a:ln>
        </p:spPr>
      </p:sp>
      <p:sp>
        <p:nvSpPr>
          <p:cNvPr id="316" name="Google Shape;316;p50"/>
          <p:cNvSpPr/>
          <p:nvPr/>
        </p:nvSpPr>
        <p:spPr>
          <a:xfrm rot="1084339">
            <a:off x="-357755" y="3099497"/>
            <a:ext cx="1749466" cy="2183421"/>
          </a:xfrm>
          <a:custGeom>
            <a:rect b="b" l="l" r="r" t="t"/>
            <a:pathLst>
              <a:path extrusionOk="0" h="4369902" w="3501384">
                <a:moveTo>
                  <a:pt x="0" y="0"/>
                </a:moveTo>
                <a:lnTo>
                  <a:pt x="3501384" y="0"/>
                </a:lnTo>
                <a:lnTo>
                  <a:pt x="3501384" y="4369902"/>
                </a:lnTo>
                <a:lnTo>
                  <a:pt x="0" y="4369902"/>
                </a:lnTo>
                <a:lnTo>
                  <a:pt x="0" y="0"/>
                </a:lnTo>
                <a:close/>
              </a:path>
            </a:pathLst>
          </a:custGeom>
          <a:blipFill rotWithShape="1">
            <a:blip r:embed="rId4">
              <a:alphaModFix/>
            </a:blip>
            <a:stretch>
              <a:fillRect b="0" l="0" r="0" t="0"/>
            </a:stretch>
          </a:blipFill>
          <a:ln>
            <a:noFill/>
          </a:ln>
        </p:spPr>
      </p:sp>
      <p:sp>
        <p:nvSpPr>
          <p:cNvPr id="317" name="Google Shape;317;p50"/>
          <p:cNvSpPr txBox="1"/>
          <p:nvPr/>
        </p:nvSpPr>
        <p:spPr>
          <a:xfrm>
            <a:off x="675949" y="247775"/>
            <a:ext cx="3229200" cy="507900"/>
          </a:xfrm>
          <a:prstGeom prst="rect">
            <a:avLst/>
          </a:prstGeom>
          <a:noFill/>
          <a:ln>
            <a:noFill/>
          </a:ln>
        </p:spPr>
        <p:txBody>
          <a:bodyPr anchorCtr="0" anchor="t" bIns="0" lIns="0" spcFirstLastPara="1" rIns="0" wrap="square" tIns="0">
            <a:spAutoFit/>
          </a:bodyPr>
          <a:lstStyle/>
          <a:p>
            <a:pPr indent="0" lvl="0" marL="0" marR="0" rtl="0" algn="l">
              <a:lnSpc>
                <a:spcPct val="128003"/>
              </a:lnSpc>
              <a:spcBef>
                <a:spcPts val="0"/>
              </a:spcBef>
              <a:spcAft>
                <a:spcPts val="0"/>
              </a:spcAft>
              <a:buNone/>
            </a:pPr>
            <a:r>
              <a:rPr lang="fr" sz="3300">
                <a:solidFill>
                  <a:srgbClr val="52256B"/>
                </a:solidFill>
              </a:rPr>
              <a:t>CONCLUSION</a:t>
            </a:r>
            <a:endParaRPr sz="100">
              <a:solidFill>
                <a:srgbClr val="52256B"/>
              </a:solidFill>
            </a:endParaRPr>
          </a:p>
        </p:txBody>
      </p:sp>
      <p:sp>
        <p:nvSpPr>
          <p:cNvPr id="318" name="Google Shape;318;p50"/>
          <p:cNvSpPr/>
          <p:nvPr/>
        </p:nvSpPr>
        <p:spPr>
          <a:xfrm>
            <a:off x="7178096" y="-1011257"/>
            <a:ext cx="2562868" cy="2847632"/>
          </a:xfrm>
          <a:custGeom>
            <a:rect b="b" l="l" r="r" t="t"/>
            <a:pathLst>
              <a:path extrusionOk="0" h="5695263" w="5125736">
                <a:moveTo>
                  <a:pt x="0" y="0"/>
                </a:moveTo>
                <a:lnTo>
                  <a:pt x="5125736" y="0"/>
                </a:lnTo>
                <a:lnTo>
                  <a:pt x="5125736" y="5695263"/>
                </a:lnTo>
                <a:lnTo>
                  <a:pt x="0" y="5695263"/>
                </a:lnTo>
                <a:lnTo>
                  <a:pt x="0" y="0"/>
                </a:lnTo>
                <a:close/>
              </a:path>
            </a:pathLst>
          </a:custGeom>
          <a:blipFill rotWithShape="1">
            <a:blip r:embed="rId5">
              <a:alphaModFix/>
            </a:blip>
            <a:stretch>
              <a:fillRect b="0" l="0" r="0" t="0"/>
            </a:stretch>
          </a:blipFill>
          <a:ln>
            <a:noFill/>
          </a:ln>
        </p:spPr>
      </p:sp>
      <p:sp>
        <p:nvSpPr>
          <p:cNvPr id="319" name="Google Shape;319;p50"/>
          <p:cNvSpPr txBox="1"/>
          <p:nvPr/>
        </p:nvSpPr>
        <p:spPr>
          <a:xfrm>
            <a:off x="816675" y="1417225"/>
            <a:ext cx="8067000" cy="179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fr" sz="1900">
                <a:solidFill>
                  <a:srgbClr val="0B5394"/>
                </a:solidFill>
              </a:rPr>
              <a:t>Les domaines informatiques fonctionnent comme un puzzle. Pour réussir, il est essentiel de combiner des compétences techniques, une compréhension des enjeux éthiques, et une capacité d’adaptation afin de résoudre les défis complexes de ce paysage numérique</a:t>
            </a:r>
            <a:r>
              <a:rPr lang="fr" sz="1900">
                <a:solidFill>
                  <a:schemeClr val="accent4"/>
                </a:solidFill>
              </a:rPr>
              <a:t>.</a:t>
            </a:r>
            <a:endParaRPr sz="2200">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p:nvPr/>
        </p:nvSpPr>
        <p:spPr>
          <a:xfrm rot="-5400000">
            <a:off x="-306967" y="1717515"/>
            <a:ext cx="3795941" cy="3920690"/>
          </a:xfrm>
          <a:custGeom>
            <a:rect b="b" l="l" r="r" t="t"/>
            <a:pathLst>
              <a:path extrusionOk="0" h="7841380" w="7591881">
                <a:moveTo>
                  <a:pt x="0" y="0"/>
                </a:moveTo>
                <a:lnTo>
                  <a:pt x="7591882" y="0"/>
                </a:lnTo>
                <a:lnTo>
                  <a:pt x="7591882" y="7841380"/>
                </a:lnTo>
                <a:lnTo>
                  <a:pt x="0" y="7841380"/>
                </a:lnTo>
                <a:lnTo>
                  <a:pt x="0" y="0"/>
                </a:lnTo>
                <a:close/>
              </a:path>
            </a:pathLst>
          </a:custGeom>
          <a:blipFill rotWithShape="1">
            <a:blip r:embed="rId3">
              <a:alphaModFix/>
            </a:blip>
            <a:stretch>
              <a:fillRect b="0" l="0" r="0" t="0"/>
            </a:stretch>
          </a:blipFill>
          <a:ln>
            <a:noFill/>
          </a:ln>
        </p:spPr>
      </p:sp>
      <p:sp>
        <p:nvSpPr>
          <p:cNvPr id="188" name="Google Shape;188;p38"/>
          <p:cNvSpPr/>
          <p:nvPr/>
        </p:nvSpPr>
        <p:spPr>
          <a:xfrm rot="1092138">
            <a:off x="-360996" y="3100765"/>
            <a:ext cx="1750692" cy="2184951"/>
          </a:xfrm>
          <a:custGeom>
            <a:rect b="b" l="l" r="r" t="t"/>
            <a:pathLst>
              <a:path extrusionOk="0" h="4369902" w="3501384">
                <a:moveTo>
                  <a:pt x="0" y="0"/>
                </a:moveTo>
                <a:lnTo>
                  <a:pt x="3501384" y="0"/>
                </a:lnTo>
                <a:lnTo>
                  <a:pt x="3501384" y="4369902"/>
                </a:lnTo>
                <a:lnTo>
                  <a:pt x="0" y="4369902"/>
                </a:lnTo>
                <a:lnTo>
                  <a:pt x="0" y="0"/>
                </a:lnTo>
                <a:close/>
              </a:path>
            </a:pathLst>
          </a:custGeom>
          <a:blipFill rotWithShape="1">
            <a:blip r:embed="rId4">
              <a:alphaModFix/>
            </a:blip>
            <a:stretch>
              <a:fillRect b="0" l="0" r="0" t="0"/>
            </a:stretch>
          </a:blipFill>
          <a:ln>
            <a:noFill/>
          </a:ln>
        </p:spPr>
      </p:sp>
      <p:sp>
        <p:nvSpPr>
          <p:cNvPr id="189" name="Google Shape;189;p38"/>
          <p:cNvSpPr txBox="1"/>
          <p:nvPr/>
        </p:nvSpPr>
        <p:spPr>
          <a:xfrm>
            <a:off x="675958" y="28892"/>
            <a:ext cx="2767350" cy="731100"/>
          </a:xfrm>
          <a:prstGeom prst="rect">
            <a:avLst/>
          </a:prstGeom>
          <a:noFill/>
          <a:ln>
            <a:noFill/>
          </a:ln>
        </p:spPr>
        <p:txBody>
          <a:bodyPr anchorCtr="0" anchor="t" bIns="0" lIns="0" spcFirstLastPara="1" rIns="0" wrap="square" tIns="0">
            <a:spAutoFit/>
          </a:bodyPr>
          <a:lstStyle/>
          <a:p>
            <a:pPr indent="0" lvl="0" marL="0" marR="0" rtl="0" algn="l">
              <a:lnSpc>
                <a:spcPct val="128002"/>
              </a:lnSpc>
              <a:spcBef>
                <a:spcPts val="0"/>
              </a:spcBef>
              <a:spcAft>
                <a:spcPts val="0"/>
              </a:spcAft>
              <a:buNone/>
            </a:pPr>
            <a:r>
              <a:rPr b="0" i="0" lang="fr" sz="4700" u="none" cap="none" strike="noStrike">
                <a:solidFill>
                  <a:srgbClr val="52256B"/>
                </a:solidFill>
                <a:latin typeface="Arial"/>
                <a:ea typeface="Arial"/>
                <a:cs typeface="Arial"/>
                <a:sym typeface="Arial"/>
              </a:rPr>
              <a:t>Sommaire </a:t>
            </a:r>
            <a:endParaRPr sz="700">
              <a:solidFill>
                <a:srgbClr val="52256B"/>
              </a:solidFill>
            </a:endParaRPr>
          </a:p>
        </p:txBody>
      </p:sp>
      <p:sp>
        <p:nvSpPr>
          <p:cNvPr id="190" name="Google Shape;190;p38"/>
          <p:cNvSpPr/>
          <p:nvPr/>
        </p:nvSpPr>
        <p:spPr>
          <a:xfrm>
            <a:off x="4954791" y="1468140"/>
            <a:ext cx="368234" cy="368234"/>
          </a:xfrm>
          <a:custGeom>
            <a:rect b="b" l="l" r="r" t="t"/>
            <a:pathLst>
              <a:path extrusionOk="0" h="736468" w="736468">
                <a:moveTo>
                  <a:pt x="0" y="0"/>
                </a:moveTo>
                <a:lnTo>
                  <a:pt x="736468" y="0"/>
                </a:lnTo>
                <a:lnTo>
                  <a:pt x="736468" y="736468"/>
                </a:lnTo>
                <a:lnTo>
                  <a:pt x="0" y="736468"/>
                </a:lnTo>
                <a:lnTo>
                  <a:pt x="0" y="0"/>
                </a:lnTo>
                <a:close/>
              </a:path>
            </a:pathLst>
          </a:custGeom>
          <a:blipFill rotWithShape="1">
            <a:blip r:embed="rId5">
              <a:alphaModFix amt="60000"/>
            </a:blip>
            <a:stretch>
              <a:fillRect b="0" l="0" r="0" t="0"/>
            </a:stretch>
          </a:blipFill>
          <a:ln>
            <a:noFill/>
          </a:ln>
        </p:spPr>
      </p:sp>
      <p:sp>
        <p:nvSpPr>
          <p:cNvPr id="191" name="Google Shape;191;p38"/>
          <p:cNvSpPr/>
          <p:nvPr/>
        </p:nvSpPr>
        <p:spPr>
          <a:xfrm>
            <a:off x="4954791" y="2005974"/>
            <a:ext cx="368234" cy="368234"/>
          </a:xfrm>
          <a:custGeom>
            <a:rect b="b" l="l" r="r" t="t"/>
            <a:pathLst>
              <a:path extrusionOk="0" h="736468" w="736468">
                <a:moveTo>
                  <a:pt x="0" y="0"/>
                </a:moveTo>
                <a:lnTo>
                  <a:pt x="736468" y="0"/>
                </a:lnTo>
                <a:lnTo>
                  <a:pt x="736468" y="736468"/>
                </a:lnTo>
                <a:lnTo>
                  <a:pt x="0" y="736468"/>
                </a:lnTo>
                <a:lnTo>
                  <a:pt x="0" y="0"/>
                </a:lnTo>
                <a:close/>
              </a:path>
            </a:pathLst>
          </a:custGeom>
          <a:blipFill rotWithShape="1">
            <a:blip r:embed="rId5">
              <a:alphaModFix amt="60000"/>
            </a:blip>
            <a:stretch>
              <a:fillRect b="0" l="0" r="0" t="0"/>
            </a:stretch>
          </a:blipFill>
          <a:ln>
            <a:noFill/>
          </a:ln>
        </p:spPr>
      </p:sp>
      <p:sp>
        <p:nvSpPr>
          <p:cNvPr id="192" name="Google Shape;192;p38"/>
          <p:cNvSpPr/>
          <p:nvPr/>
        </p:nvSpPr>
        <p:spPr>
          <a:xfrm>
            <a:off x="4954791" y="2545658"/>
            <a:ext cx="368234" cy="368234"/>
          </a:xfrm>
          <a:custGeom>
            <a:rect b="b" l="l" r="r" t="t"/>
            <a:pathLst>
              <a:path extrusionOk="0" h="736468" w="736468">
                <a:moveTo>
                  <a:pt x="0" y="0"/>
                </a:moveTo>
                <a:lnTo>
                  <a:pt x="736468" y="0"/>
                </a:lnTo>
                <a:lnTo>
                  <a:pt x="736468" y="736468"/>
                </a:lnTo>
                <a:lnTo>
                  <a:pt x="0" y="736468"/>
                </a:lnTo>
                <a:lnTo>
                  <a:pt x="0" y="0"/>
                </a:lnTo>
                <a:close/>
              </a:path>
            </a:pathLst>
          </a:custGeom>
          <a:blipFill rotWithShape="1">
            <a:blip r:embed="rId5">
              <a:alphaModFix amt="60000"/>
            </a:blip>
            <a:stretch>
              <a:fillRect b="0" l="0" r="0" t="0"/>
            </a:stretch>
          </a:blipFill>
          <a:ln>
            <a:noFill/>
          </a:ln>
        </p:spPr>
      </p:sp>
      <p:sp>
        <p:nvSpPr>
          <p:cNvPr id="193" name="Google Shape;193;p38"/>
          <p:cNvSpPr/>
          <p:nvPr/>
        </p:nvSpPr>
        <p:spPr>
          <a:xfrm>
            <a:off x="4954791" y="3269459"/>
            <a:ext cx="368234" cy="368234"/>
          </a:xfrm>
          <a:custGeom>
            <a:rect b="b" l="l" r="r" t="t"/>
            <a:pathLst>
              <a:path extrusionOk="0" h="736468" w="736468">
                <a:moveTo>
                  <a:pt x="0" y="0"/>
                </a:moveTo>
                <a:lnTo>
                  <a:pt x="736468" y="0"/>
                </a:lnTo>
                <a:lnTo>
                  <a:pt x="736468" y="736468"/>
                </a:lnTo>
                <a:lnTo>
                  <a:pt x="0" y="736468"/>
                </a:lnTo>
                <a:lnTo>
                  <a:pt x="0" y="0"/>
                </a:lnTo>
                <a:close/>
              </a:path>
            </a:pathLst>
          </a:custGeom>
          <a:blipFill rotWithShape="1">
            <a:blip r:embed="rId5">
              <a:alphaModFix amt="60000"/>
            </a:blip>
            <a:stretch>
              <a:fillRect b="0" l="0" r="0" t="0"/>
            </a:stretch>
          </a:blipFill>
          <a:ln>
            <a:noFill/>
          </a:ln>
        </p:spPr>
      </p:sp>
      <p:sp>
        <p:nvSpPr>
          <p:cNvPr id="194" name="Google Shape;194;p38"/>
          <p:cNvSpPr/>
          <p:nvPr/>
        </p:nvSpPr>
        <p:spPr>
          <a:xfrm>
            <a:off x="4954791" y="3919315"/>
            <a:ext cx="368234" cy="368234"/>
          </a:xfrm>
          <a:custGeom>
            <a:rect b="b" l="l" r="r" t="t"/>
            <a:pathLst>
              <a:path extrusionOk="0" h="736468" w="736468">
                <a:moveTo>
                  <a:pt x="0" y="0"/>
                </a:moveTo>
                <a:lnTo>
                  <a:pt x="736468" y="0"/>
                </a:lnTo>
                <a:lnTo>
                  <a:pt x="736468" y="736468"/>
                </a:lnTo>
                <a:lnTo>
                  <a:pt x="0" y="736468"/>
                </a:lnTo>
                <a:lnTo>
                  <a:pt x="0" y="0"/>
                </a:lnTo>
                <a:close/>
              </a:path>
            </a:pathLst>
          </a:custGeom>
          <a:blipFill rotWithShape="1">
            <a:blip r:embed="rId5">
              <a:alphaModFix amt="60000"/>
            </a:blip>
            <a:stretch>
              <a:fillRect b="0" l="0" r="0" t="0"/>
            </a:stretch>
          </a:blipFill>
          <a:ln>
            <a:noFill/>
          </a:ln>
        </p:spPr>
      </p:sp>
      <p:sp>
        <p:nvSpPr>
          <p:cNvPr id="195" name="Google Shape;195;p38"/>
          <p:cNvSpPr txBox="1"/>
          <p:nvPr/>
        </p:nvSpPr>
        <p:spPr>
          <a:xfrm>
            <a:off x="5035441" y="1513002"/>
            <a:ext cx="206936" cy="264224"/>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0" i="0" lang="fr" sz="1700" u="none" cap="none" strike="noStrike">
                <a:solidFill>
                  <a:srgbClr val="000000"/>
                </a:solidFill>
                <a:latin typeface="Arial"/>
                <a:ea typeface="Arial"/>
                <a:cs typeface="Arial"/>
                <a:sym typeface="Arial"/>
              </a:rPr>
              <a:t>1</a:t>
            </a:r>
            <a:endParaRPr sz="700"/>
          </a:p>
        </p:txBody>
      </p:sp>
      <p:sp>
        <p:nvSpPr>
          <p:cNvPr id="196" name="Google Shape;196;p38"/>
          <p:cNvSpPr txBox="1"/>
          <p:nvPr/>
        </p:nvSpPr>
        <p:spPr>
          <a:xfrm>
            <a:off x="5035441" y="2050836"/>
            <a:ext cx="206936" cy="264224"/>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0" i="0" lang="fr" sz="1700" u="none" cap="none" strike="noStrike">
                <a:solidFill>
                  <a:srgbClr val="000000"/>
                </a:solidFill>
                <a:latin typeface="Arial"/>
                <a:ea typeface="Arial"/>
                <a:cs typeface="Arial"/>
                <a:sym typeface="Arial"/>
              </a:rPr>
              <a:t>2</a:t>
            </a:r>
            <a:endParaRPr sz="700"/>
          </a:p>
        </p:txBody>
      </p:sp>
      <p:sp>
        <p:nvSpPr>
          <p:cNvPr id="197" name="Google Shape;197;p38"/>
          <p:cNvSpPr txBox="1"/>
          <p:nvPr/>
        </p:nvSpPr>
        <p:spPr>
          <a:xfrm>
            <a:off x="5035441" y="2590520"/>
            <a:ext cx="206936" cy="264224"/>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0" i="0" lang="fr" sz="1700" u="none" cap="none" strike="noStrike">
                <a:solidFill>
                  <a:srgbClr val="000000"/>
                </a:solidFill>
                <a:latin typeface="Arial"/>
                <a:ea typeface="Arial"/>
                <a:cs typeface="Arial"/>
                <a:sym typeface="Arial"/>
              </a:rPr>
              <a:t>3</a:t>
            </a:r>
            <a:endParaRPr sz="700"/>
          </a:p>
        </p:txBody>
      </p:sp>
      <p:sp>
        <p:nvSpPr>
          <p:cNvPr id="198" name="Google Shape;198;p38"/>
          <p:cNvSpPr txBox="1"/>
          <p:nvPr/>
        </p:nvSpPr>
        <p:spPr>
          <a:xfrm>
            <a:off x="5035441" y="3277348"/>
            <a:ext cx="206936" cy="264224"/>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0" i="0" lang="fr" sz="1700" u="none" cap="none" strike="noStrike">
                <a:solidFill>
                  <a:srgbClr val="000000"/>
                </a:solidFill>
                <a:latin typeface="Arial"/>
                <a:ea typeface="Arial"/>
                <a:cs typeface="Arial"/>
                <a:sym typeface="Arial"/>
              </a:rPr>
              <a:t>4</a:t>
            </a:r>
            <a:endParaRPr sz="700"/>
          </a:p>
        </p:txBody>
      </p:sp>
      <p:sp>
        <p:nvSpPr>
          <p:cNvPr id="199" name="Google Shape;199;p38"/>
          <p:cNvSpPr txBox="1"/>
          <p:nvPr/>
        </p:nvSpPr>
        <p:spPr>
          <a:xfrm>
            <a:off x="5035441" y="3964177"/>
            <a:ext cx="206936" cy="264224"/>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0" i="0" lang="fr" sz="1700" u="none" cap="none" strike="noStrike">
                <a:solidFill>
                  <a:srgbClr val="000000"/>
                </a:solidFill>
                <a:latin typeface="Arial"/>
                <a:ea typeface="Arial"/>
                <a:cs typeface="Arial"/>
                <a:sym typeface="Arial"/>
              </a:rPr>
              <a:t>5</a:t>
            </a:r>
            <a:endParaRPr sz="700"/>
          </a:p>
        </p:txBody>
      </p:sp>
      <p:sp>
        <p:nvSpPr>
          <p:cNvPr id="200" name="Google Shape;200;p38"/>
          <p:cNvSpPr txBox="1"/>
          <p:nvPr/>
        </p:nvSpPr>
        <p:spPr>
          <a:xfrm>
            <a:off x="5520301" y="1434803"/>
            <a:ext cx="3589050" cy="25755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fr" sz="1700" u="none" cap="none" strike="noStrike">
                <a:solidFill>
                  <a:srgbClr val="52256B"/>
                </a:solidFill>
                <a:latin typeface="Questrial"/>
                <a:ea typeface="Questrial"/>
                <a:cs typeface="Questrial"/>
                <a:sym typeface="Questrial"/>
              </a:rPr>
              <a:t>LOGICIEL : Dev WEB  &amp; DEV</a:t>
            </a:r>
            <a:endParaRPr b="1" sz="700">
              <a:solidFill>
                <a:srgbClr val="52256B"/>
              </a:solidFill>
            </a:endParaRPr>
          </a:p>
        </p:txBody>
      </p:sp>
      <p:sp>
        <p:nvSpPr>
          <p:cNvPr id="201" name="Google Shape;201;p38"/>
          <p:cNvSpPr txBox="1"/>
          <p:nvPr/>
        </p:nvSpPr>
        <p:spPr>
          <a:xfrm>
            <a:off x="5562867" y="2027023"/>
            <a:ext cx="3546600" cy="261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1700">
                <a:solidFill>
                  <a:srgbClr val="52256B"/>
                </a:solidFill>
                <a:latin typeface="Questrial"/>
                <a:ea typeface="Questrial"/>
                <a:cs typeface="Questrial"/>
                <a:sym typeface="Questrial"/>
              </a:rPr>
              <a:t>CYBERSÉCURITÉ</a:t>
            </a:r>
            <a:endParaRPr b="1" sz="700">
              <a:solidFill>
                <a:srgbClr val="52256B"/>
              </a:solidFill>
            </a:endParaRPr>
          </a:p>
        </p:txBody>
      </p:sp>
      <p:sp>
        <p:nvSpPr>
          <p:cNvPr id="202" name="Google Shape;202;p38"/>
          <p:cNvSpPr txBox="1"/>
          <p:nvPr/>
        </p:nvSpPr>
        <p:spPr>
          <a:xfrm>
            <a:off x="5520301" y="2586764"/>
            <a:ext cx="3311100" cy="570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fr" sz="1500" u="none" cap="none" strike="noStrike">
                <a:solidFill>
                  <a:srgbClr val="52256B"/>
                </a:solidFill>
                <a:latin typeface="Questrial"/>
                <a:ea typeface="Questrial"/>
                <a:cs typeface="Questrial"/>
                <a:sym typeface="Questrial"/>
              </a:rPr>
              <a:t>JEUX </a:t>
            </a:r>
            <a:r>
              <a:rPr b="1" lang="fr" sz="1500">
                <a:solidFill>
                  <a:srgbClr val="52256B"/>
                </a:solidFill>
                <a:latin typeface="Questrial"/>
                <a:ea typeface="Questrial"/>
                <a:cs typeface="Questrial"/>
                <a:sym typeface="Questrial"/>
              </a:rPr>
              <a:t>VIDÉOS</a:t>
            </a:r>
            <a:r>
              <a:rPr b="1" i="0" lang="fr" sz="1500" u="none" cap="none" strike="noStrike">
                <a:solidFill>
                  <a:srgbClr val="52256B"/>
                </a:solidFill>
                <a:latin typeface="Questrial"/>
                <a:ea typeface="Questrial"/>
                <a:cs typeface="Questrial"/>
                <a:sym typeface="Questrial"/>
              </a:rPr>
              <a:t> ET </a:t>
            </a:r>
            <a:r>
              <a:rPr b="1" lang="fr" sz="1500">
                <a:solidFill>
                  <a:srgbClr val="52256B"/>
                </a:solidFill>
                <a:latin typeface="Questrial"/>
                <a:ea typeface="Questrial"/>
                <a:cs typeface="Questrial"/>
                <a:sym typeface="Questrial"/>
              </a:rPr>
              <a:t>SYSTÈMES</a:t>
            </a:r>
            <a:r>
              <a:rPr b="1" i="0" lang="fr" sz="1500" u="none" cap="none" strike="noStrike">
                <a:solidFill>
                  <a:srgbClr val="52256B"/>
                </a:solidFill>
                <a:latin typeface="Questrial"/>
                <a:ea typeface="Questrial"/>
                <a:cs typeface="Questrial"/>
                <a:sym typeface="Questrial"/>
              </a:rPr>
              <a:t> IMMERSIFS</a:t>
            </a:r>
            <a:endParaRPr b="1" sz="700">
              <a:solidFill>
                <a:srgbClr val="52256B"/>
              </a:solidFill>
            </a:endParaRPr>
          </a:p>
        </p:txBody>
      </p:sp>
      <p:sp>
        <p:nvSpPr>
          <p:cNvPr id="203" name="Google Shape;203;p38"/>
          <p:cNvSpPr txBox="1"/>
          <p:nvPr/>
        </p:nvSpPr>
        <p:spPr>
          <a:xfrm>
            <a:off x="5520301" y="3315370"/>
            <a:ext cx="3229200" cy="23175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0" lang="fr" sz="1500" u="none" cap="none" strike="noStrike">
                <a:solidFill>
                  <a:srgbClr val="52256B"/>
                </a:solidFill>
                <a:latin typeface="Questrial"/>
                <a:ea typeface="Questrial"/>
                <a:cs typeface="Questrial"/>
                <a:sym typeface="Questrial"/>
              </a:rPr>
              <a:t>INTELLIGENCE </a:t>
            </a:r>
            <a:r>
              <a:rPr b="1" lang="fr" sz="1500">
                <a:solidFill>
                  <a:srgbClr val="52256B"/>
                </a:solidFill>
                <a:latin typeface="Questrial"/>
                <a:ea typeface="Questrial"/>
                <a:cs typeface="Questrial"/>
                <a:sym typeface="Questrial"/>
              </a:rPr>
              <a:t>ARTIFICIELLE</a:t>
            </a:r>
            <a:endParaRPr b="1" sz="700">
              <a:solidFill>
                <a:srgbClr val="52256B"/>
              </a:solidFill>
            </a:endParaRPr>
          </a:p>
        </p:txBody>
      </p:sp>
      <p:sp>
        <p:nvSpPr>
          <p:cNvPr id="204" name="Google Shape;204;p38"/>
          <p:cNvSpPr txBox="1"/>
          <p:nvPr/>
        </p:nvSpPr>
        <p:spPr>
          <a:xfrm>
            <a:off x="5621180" y="3939559"/>
            <a:ext cx="3109350" cy="22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fr" sz="1500" u="none" cap="none" strike="noStrike">
                <a:solidFill>
                  <a:srgbClr val="52256B"/>
                </a:solidFill>
                <a:latin typeface="Questrial"/>
                <a:ea typeface="Questrial"/>
                <a:cs typeface="Questrial"/>
                <a:sym typeface="Questrial"/>
              </a:rPr>
              <a:t>CONCLUSION</a:t>
            </a:r>
            <a:endParaRPr b="1" sz="700">
              <a:solidFill>
                <a:srgbClr val="52256B"/>
              </a:solidFill>
            </a:endParaRPr>
          </a:p>
        </p:txBody>
      </p:sp>
      <p:sp>
        <p:nvSpPr>
          <p:cNvPr id="205" name="Google Shape;205;p38"/>
          <p:cNvSpPr/>
          <p:nvPr/>
        </p:nvSpPr>
        <p:spPr>
          <a:xfrm>
            <a:off x="7178096" y="-1011257"/>
            <a:ext cx="2562868" cy="2847632"/>
          </a:xfrm>
          <a:custGeom>
            <a:rect b="b" l="l" r="r" t="t"/>
            <a:pathLst>
              <a:path extrusionOk="0" h="5695263" w="5125736">
                <a:moveTo>
                  <a:pt x="0" y="0"/>
                </a:moveTo>
                <a:lnTo>
                  <a:pt x="5125736" y="0"/>
                </a:lnTo>
                <a:lnTo>
                  <a:pt x="5125736" y="5695263"/>
                </a:lnTo>
                <a:lnTo>
                  <a:pt x="0" y="569526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9"/>
          <p:cNvSpPr txBox="1"/>
          <p:nvPr>
            <p:ph type="title"/>
          </p:nvPr>
        </p:nvSpPr>
        <p:spPr>
          <a:xfrm>
            <a:off x="399500" y="219450"/>
            <a:ext cx="4648050" cy="8817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SzPts val="500"/>
              <a:buNone/>
            </a:pPr>
            <a:r>
              <a:rPr lang="fr" sz="2300"/>
              <a:t>Histoire, perspectives et défis du développement informatique</a:t>
            </a:r>
            <a:endParaRPr sz="2300"/>
          </a:p>
        </p:txBody>
      </p:sp>
      <p:sp>
        <p:nvSpPr>
          <p:cNvPr id="211" name="Google Shape;211;p39"/>
          <p:cNvSpPr txBox="1"/>
          <p:nvPr>
            <p:ph idx="1" type="body"/>
          </p:nvPr>
        </p:nvSpPr>
        <p:spPr>
          <a:xfrm>
            <a:off x="399500" y="1265138"/>
            <a:ext cx="3657450" cy="1484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600"/>
              <a:buFont typeface="Arial"/>
              <a:buNone/>
            </a:pPr>
            <a:r>
              <a:rPr b="1" lang="fr" sz="1700">
                <a:solidFill>
                  <a:schemeClr val="dk1"/>
                </a:solidFill>
              </a:rPr>
              <a:t>Perspectives d’avenir</a:t>
            </a:r>
            <a:endParaRPr b="1" sz="1700">
              <a:solidFill>
                <a:schemeClr val="dk1"/>
              </a:solidFill>
            </a:endParaRPr>
          </a:p>
          <a:p>
            <a:pPr indent="-222250" lvl="0" marL="228600" rtl="0" algn="l">
              <a:spcBef>
                <a:spcPts val="1200"/>
              </a:spcBef>
              <a:spcAft>
                <a:spcPts val="0"/>
              </a:spcAft>
              <a:buClr>
                <a:schemeClr val="dk1"/>
              </a:buClr>
              <a:buSzPts val="1700"/>
              <a:buChar char="-"/>
            </a:pPr>
            <a:r>
              <a:rPr lang="fr" sz="1700">
                <a:solidFill>
                  <a:schemeClr val="dk1"/>
                </a:solidFill>
              </a:rPr>
              <a:t>Intelligence artificielle</a:t>
            </a:r>
            <a:endParaRPr sz="1700">
              <a:solidFill>
                <a:schemeClr val="dk1"/>
              </a:solidFill>
            </a:endParaRPr>
          </a:p>
          <a:p>
            <a:pPr indent="-222250" lvl="0" marL="228600" rtl="0" algn="l">
              <a:spcBef>
                <a:spcPts val="0"/>
              </a:spcBef>
              <a:spcAft>
                <a:spcPts val="0"/>
              </a:spcAft>
              <a:buClr>
                <a:schemeClr val="dk1"/>
              </a:buClr>
              <a:buSzPts val="1700"/>
              <a:buChar char="-"/>
            </a:pPr>
            <a:r>
              <a:rPr lang="fr" sz="1700">
                <a:solidFill>
                  <a:schemeClr val="dk1"/>
                </a:solidFill>
              </a:rPr>
              <a:t>Blockchain</a:t>
            </a:r>
            <a:endParaRPr sz="1700">
              <a:solidFill>
                <a:schemeClr val="dk1"/>
              </a:solidFill>
            </a:endParaRPr>
          </a:p>
          <a:p>
            <a:pPr indent="-222250" lvl="0" marL="228600" rtl="0" algn="l">
              <a:spcBef>
                <a:spcPts val="0"/>
              </a:spcBef>
              <a:spcAft>
                <a:spcPts val="0"/>
              </a:spcAft>
              <a:buClr>
                <a:schemeClr val="dk1"/>
              </a:buClr>
              <a:buSzPts val="1700"/>
              <a:buChar char="-"/>
            </a:pPr>
            <a:r>
              <a:rPr lang="fr" sz="1700">
                <a:solidFill>
                  <a:schemeClr val="dk1"/>
                </a:solidFill>
              </a:rPr>
              <a:t>Ordinateur quantique</a:t>
            </a:r>
            <a:endParaRPr sz="1700">
              <a:solidFill>
                <a:schemeClr val="dk1"/>
              </a:solidFill>
            </a:endParaRPr>
          </a:p>
        </p:txBody>
      </p:sp>
      <p:pic>
        <p:nvPicPr>
          <p:cNvPr id="212" name="Google Shape;212;p39"/>
          <p:cNvPicPr preferRelativeResize="0"/>
          <p:nvPr/>
        </p:nvPicPr>
        <p:blipFill>
          <a:blip r:embed="rId4">
            <a:alphaModFix/>
          </a:blip>
          <a:stretch>
            <a:fillRect/>
          </a:stretch>
        </p:blipFill>
        <p:spPr>
          <a:xfrm>
            <a:off x="5988013" y="0"/>
            <a:ext cx="2460250" cy="5739700"/>
          </a:xfrm>
          <a:prstGeom prst="rect">
            <a:avLst/>
          </a:prstGeom>
          <a:noFill/>
          <a:ln>
            <a:noFill/>
          </a:ln>
        </p:spPr>
      </p:pic>
      <p:sp>
        <p:nvSpPr>
          <p:cNvPr id="213" name="Google Shape;213;p39"/>
          <p:cNvSpPr txBox="1"/>
          <p:nvPr>
            <p:ph idx="1" type="body"/>
          </p:nvPr>
        </p:nvSpPr>
        <p:spPr>
          <a:xfrm>
            <a:off x="399500" y="2906175"/>
            <a:ext cx="3657450" cy="1976700"/>
          </a:xfrm>
          <a:prstGeom prst="rect">
            <a:avLst/>
          </a:prstGeom>
          <a:solidFill>
            <a:schemeClr val="lt1"/>
          </a:solidFill>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fr" sz="1800">
                <a:solidFill>
                  <a:schemeClr val="dk1"/>
                </a:solidFill>
              </a:rPr>
              <a:t>Defis :</a:t>
            </a:r>
            <a:endParaRPr b="1" sz="1800">
              <a:solidFill>
                <a:schemeClr val="dk1"/>
              </a:solidFill>
            </a:endParaRPr>
          </a:p>
          <a:p>
            <a:pPr indent="-214153" lvl="0" marL="228600" rtl="0" algn="l">
              <a:spcBef>
                <a:spcPts val="1200"/>
              </a:spcBef>
              <a:spcAft>
                <a:spcPts val="0"/>
              </a:spcAft>
              <a:buClr>
                <a:schemeClr val="dk1"/>
              </a:buClr>
              <a:buSzPct val="100000"/>
              <a:buChar char="-"/>
            </a:pPr>
            <a:r>
              <a:rPr lang="fr" sz="1700">
                <a:solidFill>
                  <a:schemeClr val="dk1"/>
                </a:solidFill>
              </a:rPr>
              <a:t>Complexité croissante des systèmes</a:t>
            </a:r>
            <a:endParaRPr sz="1700">
              <a:solidFill>
                <a:schemeClr val="dk1"/>
              </a:solidFill>
            </a:endParaRPr>
          </a:p>
          <a:p>
            <a:pPr indent="-214153" lvl="0" marL="228600" rtl="0" algn="l">
              <a:spcBef>
                <a:spcPts val="0"/>
              </a:spcBef>
              <a:spcAft>
                <a:spcPts val="0"/>
              </a:spcAft>
              <a:buClr>
                <a:schemeClr val="dk1"/>
              </a:buClr>
              <a:buSzPct val="100000"/>
              <a:buChar char="-"/>
            </a:pPr>
            <a:r>
              <a:rPr lang="fr" sz="1700">
                <a:solidFill>
                  <a:schemeClr val="dk1"/>
                </a:solidFill>
              </a:rPr>
              <a:t>Impact environnemental et écologie numérique</a:t>
            </a:r>
            <a:endParaRPr sz="1700">
              <a:solidFill>
                <a:schemeClr val="dk1"/>
              </a:solidFill>
            </a:endParaRPr>
          </a:p>
          <a:p>
            <a:pPr indent="-214153" lvl="0" marL="228600" rtl="0" algn="l">
              <a:spcBef>
                <a:spcPts val="0"/>
              </a:spcBef>
              <a:spcAft>
                <a:spcPts val="0"/>
              </a:spcAft>
              <a:buClr>
                <a:schemeClr val="dk1"/>
              </a:buClr>
              <a:buSzPct val="100000"/>
              <a:buChar char="-"/>
            </a:pPr>
            <a:r>
              <a:rPr lang="fr" sz="1700">
                <a:solidFill>
                  <a:schemeClr val="dk1"/>
                </a:solidFill>
              </a:rPr>
              <a:t>Accessibilité et inclusion numérique</a:t>
            </a:r>
            <a:endParaRPr sz="1700">
              <a:solidFill>
                <a:schemeClr val="dk1"/>
              </a:solidFill>
            </a:endParaRPr>
          </a:p>
          <a:p>
            <a:pPr indent="-214153" lvl="0" marL="228600" rtl="0" algn="l">
              <a:spcBef>
                <a:spcPts val="0"/>
              </a:spcBef>
              <a:spcAft>
                <a:spcPts val="0"/>
              </a:spcAft>
              <a:buClr>
                <a:schemeClr val="dk1"/>
              </a:buClr>
              <a:buSzPct val="100000"/>
              <a:buChar char="-"/>
            </a:pPr>
            <a:r>
              <a:rPr lang="fr" sz="1700">
                <a:solidFill>
                  <a:schemeClr val="dk1"/>
                </a:solidFill>
              </a:rPr>
              <a:t>Éthique de l'IA et de la surveillance</a:t>
            </a:r>
            <a:endParaRPr sz="1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40"/>
          <p:cNvSpPr txBox="1"/>
          <p:nvPr>
            <p:ph type="title"/>
          </p:nvPr>
        </p:nvSpPr>
        <p:spPr>
          <a:xfrm>
            <a:off x="311700" y="445025"/>
            <a:ext cx="8520600" cy="57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SzPts val="500"/>
              <a:buNone/>
            </a:pPr>
            <a:r>
              <a:rPr lang="fr" sz="2300"/>
              <a:t>Concepts fondamentaux du développement informatique </a:t>
            </a:r>
            <a:endParaRPr sz="2300"/>
          </a:p>
        </p:txBody>
      </p:sp>
      <p:sp>
        <p:nvSpPr>
          <p:cNvPr id="219" name="Google Shape;219;p40"/>
          <p:cNvSpPr txBox="1"/>
          <p:nvPr>
            <p:ph idx="1" type="body"/>
          </p:nvPr>
        </p:nvSpPr>
        <p:spPr>
          <a:xfrm>
            <a:off x="558025" y="2328000"/>
            <a:ext cx="5167200" cy="2339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dk1"/>
                </a:solidFill>
              </a:rPr>
              <a:t>Concepts fondamentaux :</a:t>
            </a:r>
            <a:endParaRPr b="1">
              <a:solidFill>
                <a:schemeClr val="dk1"/>
              </a:solidFill>
            </a:endParaRPr>
          </a:p>
          <a:p>
            <a:pPr indent="-228600" lvl="0" marL="228600" rtl="0" algn="l">
              <a:spcBef>
                <a:spcPts val="1200"/>
              </a:spcBef>
              <a:spcAft>
                <a:spcPts val="0"/>
              </a:spcAft>
              <a:buClr>
                <a:schemeClr val="dk1"/>
              </a:buClr>
              <a:buSzPts val="1800"/>
              <a:buChar char="-"/>
            </a:pPr>
            <a:r>
              <a:rPr lang="fr">
                <a:solidFill>
                  <a:schemeClr val="dk1"/>
                </a:solidFill>
              </a:rPr>
              <a:t>Abstraction</a:t>
            </a:r>
            <a:endParaRPr>
              <a:solidFill>
                <a:schemeClr val="dk1"/>
              </a:solidFill>
            </a:endParaRPr>
          </a:p>
          <a:p>
            <a:pPr indent="-228600" lvl="0" marL="228600" rtl="0" algn="l">
              <a:spcBef>
                <a:spcPts val="0"/>
              </a:spcBef>
              <a:spcAft>
                <a:spcPts val="0"/>
              </a:spcAft>
              <a:buClr>
                <a:schemeClr val="dk1"/>
              </a:buClr>
              <a:buSzPts val="1800"/>
              <a:buChar char="-"/>
            </a:pPr>
            <a:r>
              <a:rPr lang="fr">
                <a:solidFill>
                  <a:schemeClr val="dk1"/>
                </a:solidFill>
              </a:rPr>
              <a:t>Modélisation</a:t>
            </a:r>
            <a:endParaRPr>
              <a:solidFill>
                <a:schemeClr val="dk1"/>
              </a:solidFill>
            </a:endParaRPr>
          </a:p>
          <a:p>
            <a:pPr indent="-228600" lvl="0" marL="228600" rtl="0" algn="l">
              <a:spcBef>
                <a:spcPts val="0"/>
              </a:spcBef>
              <a:spcAft>
                <a:spcPts val="0"/>
              </a:spcAft>
              <a:buClr>
                <a:schemeClr val="dk1"/>
              </a:buClr>
              <a:buSzPts val="1800"/>
              <a:buChar char="-"/>
            </a:pPr>
            <a:r>
              <a:rPr lang="fr">
                <a:solidFill>
                  <a:schemeClr val="dk1"/>
                </a:solidFill>
              </a:rPr>
              <a:t>Modularité</a:t>
            </a:r>
            <a:endParaRPr>
              <a:solidFill>
                <a:schemeClr val="dk1"/>
              </a:solidFill>
            </a:endParaRPr>
          </a:p>
          <a:p>
            <a:pPr indent="-228600" lvl="0" marL="228600" rtl="0" algn="l">
              <a:spcBef>
                <a:spcPts val="0"/>
              </a:spcBef>
              <a:spcAft>
                <a:spcPts val="0"/>
              </a:spcAft>
              <a:buClr>
                <a:schemeClr val="dk1"/>
              </a:buClr>
              <a:buSzPts val="1800"/>
              <a:buChar char="-"/>
            </a:pPr>
            <a:r>
              <a:rPr lang="fr">
                <a:solidFill>
                  <a:schemeClr val="dk1"/>
                </a:solidFill>
              </a:rPr>
              <a:t>Algorithmes et structures de données</a:t>
            </a:r>
            <a:endParaRPr>
              <a:solidFill>
                <a:schemeClr val="dk1"/>
              </a:solidFill>
            </a:endParaRPr>
          </a:p>
          <a:p>
            <a:pPr indent="-228600" lvl="0" marL="228600" rtl="0" algn="l">
              <a:spcBef>
                <a:spcPts val="0"/>
              </a:spcBef>
              <a:spcAft>
                <a:spcPts val="0"/>
              </a:spcAft>
              <a:buClr>
                <a:schemeClr val="dk1"/>
              </a:buClr>
              <a:buSzPts val="1800"/>
              <a:buChar char="-"/>
            </a:pPr>
            <a:r>
              <a:rPr lang="fr">
                <a:solidFill>
                  <a:schemeClr val="dk1"/>
                </a:solidFill>
              </a:rPr>
              <a:t>Programmation orientée objet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41"/>
          <p:cNvSpPr txBox="1"/>
          <p:nvPr>
            <p:ph type="title"/>
          </p:nvPr>
        </p:nvSpPr>
        <p:spPr>
          <a:xfrm>
            <a:off x="311700" y="229488"/>
            <a:ext cx="8520600" cy="57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SzPts val="500"/>
              <a:buNone/>
            </a:pPr>
            <a:r>
              <a:rPr lang="fr" sz="2300"/>
              <a:t>Compétences des développeurs logiciel et Web</a:t>
            </a:r>
            <a:endParaRPr sz="2300"/>
          </a:p>
        </p:txBody>
      </p:sp>
      <p:sp>
        <p:nvSpPr>
          <p:cNvPr id="225" name="Google Shape;225;p41"/>
          <p:cNvSpPr txBox="1"/>
          <p:nvPr>
            <p:ph idx="1" type="body"/>
          </p:nvPr>
        </p:nvSpPr>
        <p:spPr>
          <a:xfrm>
            <a:off x="4782300" y="3763975"/>
            <a:ext cx="4050000" cy="115605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fr" sz="1200">
                <a:solidFill>
                  <a:schemeClr val="dk1"/>
                </a:solidFill>
              </a:rPr>
              <a:t>Compétences pratiques</a:t>
            </a:r>
            <a:r>
              <a:rPr b="1" lang="fr" sz="1200">
                <a:solidFill>
                  <a:schemeClr val="dk1"/>
                </a:solidFill>
              </a:rPr>
              <a:t> :</a:t>
            </a:r>
            <a:endParaRPr b="1" sz="1200">
              <a:solidFill>
                <a:schemeClr val="dk1"/>
              </a:solidFill>
            </a:endParaRPr>
          </a:p>
          <a:p>
            <a:pPr indent="-190500" lvl="0" marL="228600" rtl="0" algn="l">
              <a:spcBef>
                <a:spcPts val="1200"/>
              </a:spcBef>
              <a:spcAft>
                <a:spcPts val="0"/>
              </a:spcAft>
              <a:buClr>
                <a:schemeClr val="dk1"/>
              </a:buClr>
              <a:buSzPts val="1200"/>
              <a:buChar char="-"/>
            </a:pPr>
            <a:r>
              <a:rPr lang="fr" sz="1200">
                <a:solidFill>
                  <a:schemeClr val="dk1"/>
                </a:solidFill>
              </a:rPr>
              <a:t>Collaboration et travail en équipe</a:t>
            </a:r>
            <a:endParaRPr sz="1200">
              <a:solidFill>
                <a:schemeClr val="dk1"/>
              </a:solidFill>
            </a:endParaRPr>
          </a:p>
          <a:p>
            <a:pPr indent="-190500" lvl="0" marL="228600" rtl="0" algn="l">
              <a:spcBef>
                <a:spcPts val="0"/>
              </a:spcBef>
              <a:spcAft>
                <a:spcPts val="0"/>
              </a:spcAft>
              <a:buClr>
                <a:schemeClr val="dk1"/>
              </a:buClr>
              <a:buSzPts val="1200"/>
              <a:buChar char="-"/>
            </a:pPr>
            <a:r>
              <a:rPr lang="fr" sz="1200">
                <a:solidFill>
                  <a:schemeClr val="dk1"/>
                </a:solidFill>
              </a:rPr>
              <a:t>Gestion de projet</a:t>
            </a:r>
            <a:endParaRPr sz="1200">
              <a:solidFill>
                <a:schemeClr val="dk1"/>
              </a:solidFill>
            </a:endParaRPr>
          </a:p>
          <a:p>
            <a:pPr indent="-190500" lvl="0" marL="228600" rtl="0" algn="l">
              <a:spcBef>
                <a:spcPts val="0"/>
              </a:spcBef>
              <a:spcAft>
                <a:spcPts val="0"/>
              </a:spcAft>
              <a:buClr>
                <a:schemeClr val="dk1"/>
              </a:buClr>
              <a:buSzPts val="1200"/>
              <a:buChar char="-"/>
            </a:pPr>
            <a:r>
              <a:rPr lang="fr" sz="1200">
                <a:solidFill>
                  <a:schemeClr val="dk1"/>
                </a:solidFill>
              </a:rPr>
              <a:t>Rigueur et attention aux détails</a:t>
            </a:r>
            <a:endParaRPr sz="1200">
              <a:solidFill>
                <a:schemeClr val="dk1"/>
              </a:solidFill>
            </a:endParaRPr>
          </a:p>
        </p:txBody>
      </p:sp>
      <p:sp>
        <p:nvSpPr>
          <p:cNvPr id="226" name="Google Shape;226;p41"/>
          <p:cNvSpPr txBox="1"/>
          <p:nvPr>
            <p:ph idx="1" type="body"/>
          </p:nvPr>
        </p:nvSpPr>
        <p:spPr>
          <a:xfrm>
            <a:off x="4782300" y="2296413"/>
            <a:ext cx="4050000" cy="1332450"/>
          </a:xfrm>
          <a:prstGeom prst="rect">
            <a:avLst/>
          </a:prstGeom>
          <a:solidFill>
            <a:schemeClr val="lt1"/>
          </a:solid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sz="1200">
                <a:solidFill>
                  <a:schemeClr val="dk1"/>
                </a:solidFill>
              </a:rPr>
              <a:t>Compétences intellectuelles </a:t>
            </a:r>
            <a:r>
              <a:rPr b="1" lang="fr" sz="1200">
                <a:solidFill>
                  <a:schemeClr val="dk1"/>
                </a:solidFill>
              </a:rPr>
              <a:t>:</a:t>
            </a:r>
            <a:endParaRPr b="1" sz="1200">
              <a:solidFill>
                <a:schemeClr val="dk1"/>
              </a:solidFill>
            </a:endParaRPr>
          </a:p>
          <a:p>
            <a:pPr indent="-190500" lvl="0" marL="228600" rtl="0" algn="l">
              <a:spcBef>
                <a:spcPts val="1200"/>
              </a:spcBef>
              <a:spcAft>
                <a:spcPts val="0"/>
              </a:spcAft>
              <a:buClr>
                <a:schemeClr val="dk1"/>
              </a:buClr>
              <a:buSzPts val="1200"/>
              <a:buChar char="-"/>
            </a:pPr>
            <a:r>
              <a:rPr lang="fr" sz="1200">
                <a:solidFill>
                  <a:schemeClr val="dk1"/>
                </a:solidFill>
              </a:rPr>
              <a:t>Résolution de problèmes</a:t>
            </a:r>
            <a:endParaRPr sz="1200">
              <a:solidFill>
                <a:schemeClr val="dk1"/>
              </a:solidFill>
            </a:endParaRPr>
          </a:p>
          <a:p>
            <a:pPr indent="-190500" lvl="0" marL="228600" rtl="0" algn="l">
              <a:spcBef>
                <a:spcPts val="0"/>
              </a:spcBef>
              <a:spcAft>
                <a:spcPts val="0"/>
              </a:spcAft>
              <a:buClr>
                <a:schemeClr val="dk1"/>
              </a:buClr>
              <a:buSzPts val="1200"/>
              <a:buChar char="-"/>
            </a:pPr>
            <a:r>
              <a:rPr lang="fr" sz="1200">
                <a:solidFill>
                  <a:schemeClr val="dk1"/>
                </a:solidFill>
              </a:rPr>
              <a:t>Apprentissage continu</a:t>
            </a:r>
            <a:endParaRPr sz="1200">
              <a:solidFill>
                <a:schemeClr val="dk1"/>
              </a:solidFill>
            </a:endParaRPr>
          </a:p>
          <a:p>
            <a:pPr indent="-190500" lvl="0" marL="228600" rtl="0" algn="l">
              <a:spcBef>
                <a:spcPts val="0"/>
              </a:spcBef>
              <a:spcAft>
                <a:spcPts val="0"/>
              </a:spcAft>
              <a:buClr>
                <a:schemeClr val="dk1"/>
              </a:buClr>
              <a:buSzPts val="1200"/>
              <a:buChar char="-"/>
            </a:pPr>
            <a:r>
              <a:rPr lang="fr" sz="1200">
                <a:solidFill>
                  <a:schemeClr val="dk1"/>
                </a:solidFill>
              </a:rPr>
              <a:t>Pensée critique et logique</a:t>
            </a:r>
            <a:endParaRPr sz="1200">
              <a:solidFill>
                <a:schemeClr val="dk1"/>
              </a:solidFill>
            </a:endParaRPr>
          </a:p>
          <a:p>
            <a:pPr indent="-190500" lvl="0" marL="228600" rtl="0" algn="l">
              <a:spcBef>
                <a:spcPts val="0"/>
              </a:spcBef>
              <a:spcAft>
                <a:spcPts val="0"/>
              </a:spcAft>
              <a:buClr>
                <a:schemeClr val="dk1"/>
              </a:buClr>
              <a:buSzPts val="1200"/>
              <a:buChar char="-"/>
            </a:pPr>
            <a:r>
              <a:rPr lang="fr" sz="1200">
                <a:solidFill>
                  <a:schemeClr val="dk1"/>
                </a:solidFill>
              </a:rPr>
              <a:t>Créativité, capacité à innover</a:t>
            </a:r>
            <a:endParaRPr sz="1200">
              <a:solidFill>
                <a:schemeClr val="dk1"/>
              </a:solidFill>
            </a:endParaRPr>
          </a:p>
        </p:txBody>
      </p:sp>
      <p:sp>
        <p:nvSpPr>
          <p:cNvPr id="227" name="Google Shape;227;p41"/>
          <p:cNvSpPr txBox="1"/>
          <p:nvPr>
            <p:ph idx="1" type="body"/>
          </p:nvPr>
        </p:nvSpPr>
        <p:spPr>
          <a:xfrm>
            <a:off x="4782300" y="875800"/>
            <a:ext cx="4050000" cy="1285500"/>
          </a:xfrm>
          <a:prstGeom prst="rect">
            <a:avLst/>
          </a:prstGeom>
          <a:solidFill>
            <a:schemeClr val="lt1"/>
          </a:solidFill>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b="1" lang="fr" sz="1200">
                <a:solidFill>
                  <a:schemeClr val="dk1"/>
                </a:solidFill>
              </a:rPr>
              <a:t>Compétences techniques</a:t>
            </a:r>
            <a:r>
              <a:rPr b="1" lang="fr" sz="1200">
                <a:solidFill>
                  <a:schemeClr val="dk1"/>
                </a:solidFill>
              </a:rPr>
              <a:t> :</a:t>
            </a:r>
            <a:endParaRPr b="1" sz="1200">
              <a:solidFill>
                <a:schemeClr val="dk1"/>
              </a:solidFill>
            </a:endParaRPr>
          </a:p>
          <a:p>
            <a:pPr indent="-190500" lvl="0" marL="228600" rtl="0" algn="l">
              <a:lnSpc>
                <a:spcPct val="105000"/>
              </a:lnSpc>
              <a:spcBef>
                <a:spcPts val="1200"/>
              </a:spcBef>
              <a:spcAft>
                <a:spcPts val="0"/>
              </a:spcAft>
              <a:buClr>
                <a:schemeClr val="dk1"/>
              </a:buClr>
              <a:buSzPts val="1200"/>
              <a:buChar char="-"/>
            </a:pPr>
            <a:r>
              <a:rPr lang="fr" sz="1200">
                <a:solidFill>
                  <a:schemeClr val="dk1"/>
                </a:solidFill>
              </a:rPr>
              <a:t>Langages de programmation</a:t>
            </a:r>
            <a:endParaRPr sz="1200">
              <a:solidFill>
                <a:schemeClr val="dk1"/>
              </a:solidFill>
            </a:endParaRPr>
          </a:p>
          <a:p>
            <a:pPr indent="-190500" lvl="0" marL="228600" rtl="0" algn="l">
              <a:lnSpc>
                <a:spcPct val="105000"/>
              </a:lnSpc>
              <a:spcBef>
                <a:spcPts val="0"/>
              </a:spcBef>
              <a:spcAft>
                <a:spcPts val="0"/>
              </a:spcAft>
              <a:buClr>
                <a:schemeClr val="dk1"/>
              </a:buClr>
              <a:buSzPts val="1200"/>
              <a:buChar char="-"/>
            </a:pPr>
            <a:r>
              <a:rPr lang="fr" sz="1200">
                <a:solidFill>
                  <a:schemeClr val="dk1"/>
                </a:solidFill>
              </a:rPr>
              <a:t>Framework</a:t>
            </a:r>
            <a:endParaRPr sz="1200">
              <a:solidFill>
                <a:schemeClr val="dk1"/>
              </a:solidFill>
            </a:endParaRPr>
          </a:p>
          <a:p>
            <a:pPr indent="-190500" lvl="0" marL="228600" rtl="0" algn="l">
              <a:lnSpc>
                <a:spcPct val="105000"/>
              </a:lnSpc>
              <a:spcBef>
                <a:spcPts val="0"/>
              </a:spcBef>
              <a:spcAft>
                <a:spcPts val="0"/>
              </a:spcAft>
              <a:buClr>
                <a:schemeClr val="dk1"/>
              </a:buClr>
              <a:buSzPts val="1200"/>
              <a:buChar char="-"/>
            </a:pPr>
            <a:r>
              <a:rPr lang="fr" sz="1200">
                <a:solidFill>
                  <a:schemeClr val="dk1"/>
                </a:solidFill>
              </a:rPr>
              <a:t>Sécurité informatique</a:t>
            </a:r>
            <a:endParaRPr sz="1200">
              <a:solidFill>
                <a:schemeClr val="dk1"/>
              </a:solidFill>
            </a:endParaRPr>
          </a:p>
          <a:p>
            <a:pPr indent="-190500" lvl="0" marL="228600" rtl="0" algn="l">
              <a:lnSpc>
                <a:spcPct val="105000"/>
              </a:lnSpc>
              <a:spcBef>
                <a:spcPts val="0"/>
              </a:spcBef>
              <a:spcAft>
                <a:spcPts val="0"/>
              </a:spcAft>
              <a:buClr>
                <a:schemeClr val="dk1"/>
              </a:buClr>
              <a:buSzPts val="1200"/>
              <a:buChar char="-"/>
            </a:pPr>
            <a:r>
              <a:rPr lang="fr" sz="1200">
                <a:solidFill>
                  <a:schemeClr val="dk1"/>
                </a:solidFill>
              </a:rPr>
              <a:t>Tests et assurance qualité</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F3"/>
        </a:solidFill>
      </p:bgPr>
    </p:bg>
    <p:spTree>
      <p:nvGrpSpPr>
        <p:cNvPr id="231" name="Shape 231"/>
        <p:cNvGrpSpPr/>
        <p:nvPr/>
      </p:nvGrpSpPr>
      <p:grpSpPr>
        <a:xfrm>
          <a:off x="0" y="0"/>
          <a:ext cx="0" cy="0"/>
          <a:chOff x="0" y="0"/>
          <a:chExt cx="0" cy="0"/>
        </a:xfrm>
      </p:grpSpPr>
      <p:sp>
        <p:nvSpPr>
          <p:cNvPr id="232" name="Google Shape;232;p42"/>
          <p:cNvSpPr/>
          <p:nvPr/>
        </p:nvSpPr>
        <p:spPr>
          <a:xfrm>
            <a:off x="2537746" y="514350"/>
            <a:ext cx="4068509" cy="4114800"/>
          </a:xfrm>
          <a:custGeom>
            <a:rect b="b" l="l" r="r" t="t"/>
            <a:pathLst>
              <a:path extrusionOk="0" h="8229600" w="8137017">
                <a:moveTo>
                  <a:pt x="0" y="0"/>
                </a:moveTo>
                <a:lnTo>
                  <a:pt x="8137016" y="0"/>
                </a:lnTo>
                <a:lnTo>
                  <a:pt x="8137016" y="8229600"/>
                </a:lnTo>
                <a:lnTo>
                  <a:pt x="0" y="8229600"/>
                </a:lnTo>
                <a:lnTo>
                  <a:pt x="0" y="0"/>
                </a:lnTo>
                <a:close/>
              </a:path>
            </a:pathLst>
          </a:custGeom>
          <a:blipFill rotWithShape="1">
            <a:blip r:embed="rId3">
              <a:alphaModFix amt="44999"/>
            </a:blip>
            <a:stretch>
              <a:fillRect b="0" l="0" r="0" t="0"/>
            </a:stretch>
          </a:blipFill>
          <a:ln>
            <a:noFill/>
          </a:ln>
        </p:spPr>
      </p:sp>
      <p:sp>
        <p:nvSpPr>
          <p:cNvPr id="233" name="Google Shape;233;p42"/>
          <p:cNvSpPr/>
          <p:nvPr/>
        </p:nvSpPr>
        <p:spPr>
          <a:xfrm rot="5400000">
            <a:off x="1963321" y="521468"/>
            <a:ext cx="2147450" cy="2386056"/>
          </a:xfrm>
          <a:custGeom>
            <a:rect b="b" l="l" r="r" t="t"/>
            <a:pathLst>
              <a:path extrusionOk="0" h="4772111" w="4294900">
                <a:moveTo>
                  <a:pt x="0" y="0"/>
                </a:moveTo>
                <a:lnTo>
                  <a:pt x="4294900" y="0"/>
                </a:lnTo>
                <a:lnTo>
                  <a:pt x="4294900" y="4772111"/>
                </a:lnTo>
                <a:lnTo>
                  <a:pt x="0" y="4772111"/>
                </a:lnTo>
                <a:lnTo>
                  <a:pt x="0" y="0"/>
                </a:lnTo>
                <a:close/>
              </a:path>
            </a:pathLst>
          </a:custGeom>
          <a:blipFill rotWithShape="1">
            <a:blip r:embed="rId4">
              <a:alphaModFix/>
            </a:blip>
            <a:stretch>
              <a:fillRect b="0" l="0" r="0" t="0"/>
            </a:stretch>
          </a:blipFill>
          <a:ln>
            <a:noFill/>
          </a:ln>
        </p:spPr>
      </p:sp>
      <p:sp>
        <p:nvSpPr>
          <p:cNvPr id="234" name="Google Shape;234;p42"/>
          <p:cNvSpPr txBox="1"/>
          <p:nvPr/>
        </p:nvSpPr>
        <p:spPr>
          <a:xfrm>
            <a:off x="-348125" y="0"/>
            <a:ext cx="4621500" cy="261600"/>
          </a:xfrm>
          <a:prstGeom prst="rect">
            <a:avLst/>
          </a:prstGeom>
          <a:noFill/>
          <a:ln>
            <a:noFill/>
          </a:ln>
        </p:spPr>
        <p:txBody>
          <a:bodyPr anchorCtr="0" anchor="t" bIns="0" lIns="0" spcFirstLastPara="1" rIns="0" wrap="square" tIns="0">
            <a:spAutoFit/>
          </a:bodyPr>
          <a:lstStyle/>
          <a:p>
            <a:pPr indent="0" lvl="0" marL="0" marR="0" rtl="0" algn="ctr">
              <a:lnSpc>
                <a:spcPct val="122002"/>
              </a:lnSpc>
              <a:spcBef>
                <a:spcPts val="0"/>
              </a:spcBef>
              <a:spcAft>
                <a:spcPts val="0"/>
              </a:spcAft>
              <a:buNone/>
            </a:pPr>
            <a:r>
              <a:rPr lang="fr" sz="1700">
                <a:solidFill>
                  <a:srgbClr val="674EA7"/>
                </a:solidFill>
              </a:rPr>
              <a:t>HISTOIRE DE LA </a:t>
            </a:r>
            <a:r>
              <a:rPr lang="fr" sz="1700">
                <a:solidFill>
                  <a:srgbClr val="674EA7"/>
                </a:solidFill>
              </a:rPr>
              <a:t>CYBERSÉCURITÉ</a:t>
            </a:r>
            <a:endParaRPr sz="100">
              <a:solidFill>
                <a:srgbClr val="674EA7"/>
              </a:solidFill>
            </a:endParaRPr>
          </a:p>
        </p:txBody>
      </p:sp>
      <p:cxnSp>
        <p:nvCxnSpPr>
          <p:cNvPr id="235" name="Google Shape;235;p42"/>
          <p:cNvCxnSpPr/>
          <p:nvPr/>
        </p:nvCxnSpPr>
        <p:spPr>
          <a:xfrm>
            <a:off x="4620713" y="207863"/>
            <a:ext cx="10800" cy="5054700"/>
          </a:xfrm>
          <a:prstGeom prst="straightConnector1">
            <a:avLst/>
          </a:prstGeom>
          <a:noFill/>
          <a:ln cap="flat" cmpd="sng" w="152400">
            <a:solidFill>
              <a:schemeClr val="dk2"/>
            </a:solidFill>
            <a:prstDash val="solid"/>
            <a:round/>
            <a:headEnd len="med" w="med" type="none"/>
            <a:tailEnd len="med" w="med" type="none"/>
          </a:ln>
        </p:spPr>
      </p:cxnSp>
      <p:sp>
        <p:nvSpPr>
          <p:cNvPr id="236" name="Google Shape;236;p42"/>
          <p:cNvSpPr txBox="1"/>
          <p:nvPr/>
        </p:nvSpPr>
        <p:spPr>
          <a:xfrm>
            <a:off x="0" y="586313"/>
            <a:ext cx="4688850" cy="4433400"/>
          </a:xfrm>
          <a:prstGeom prst="rect">
            <a:avLst/>
          </a:prstGeom>
          <a:noFill/>
          <a:ln>
            <a:noFill/>
          </a:ln>
        </p:spPr>
        <p:txBody>
          <a:bodyPr anchorCtr="0" anchor="t" bIns="45725" lIns="45725" spcFirstLastPara="1" rIns="45725" wrap="square" tIns="45725">
            <a:noAutofit/>
          </a:bodyPr>
          <a:lstStyle/>
          <a:p>
            <a:pPr indent="-184150" lvl="0" marL="228600" rtl="0" algn="l">
              <a:lnSpc>
                <a:spcPct val="115000"/>
              </a:lnSpc>
              <a:spcBef>
                <a:spcPts val="0"/>
              </a:spcBef>
              <a:spcAft>
                <a:spcPts val="0"/>
              </a:spcAft>
              <a:buClr>
                <a:schemeClr val="dk1"/>
              </a:buClr>
              <a:buSzPts val="1100"/>
              <a:buChar char="●"/>
            </a:pPr>
            <a:r>
              <a:rPr lang="fr" sz="1100">
                <a:solidFill>
                  <a:schemeClr val="dk1"/>
                </a:solidFill>
              </a:rPr>
              <a:t>I</a:t>
            </a:r>
            <a:r>
              <a:rPr lang="fr" sz="1100">
                <a:solidFill>
                  <a:schemeClr val="dk1"/>
                </a:solidFill>
              </a:rPr>
              <a:t>ntroduit en 1948 par Norbert Wiener, dans son livre intitulé ‘Cybernetics, Control and Communication in the Animal and the Machine’.</a:t>
            </a:r>
            <a:endParaRPr sz="900">
              <a:solidFill>
                <a:schemeClr val="dk1"/>
              </a:solidFill>
              <a:highlight>
                <a:srgbClr val="FFFFFF"/>
              </a:highlight>
            </a:endParaRPr>
          </a:p>
          <a:p>
            <a:pPr indent="0" lvl="0" marL="0" rtl="0" algn="l">
              <a:lnSpc>
                <a:spcPct val="115000"/>
              </a:lnSpc>
              <a:spcBef>
                <a:spcPts val="0"/>
              </a:spcBef>
              <a:spcAft>
                <a:spcPts val="0"/>
              </a:spcAft>
              <a:buNone/>
            </a:pPr>
            <a:r>
              <a:t/>
            </a:r>
            <a:endParaRPr sz="900">
              <a:solidFill>
                <a:schemeClr val="dk1"/>
              </a:solidFill>
              <a:highlight>
                <a:srgbClr val="FFFFFF"/>
              </a:highlight>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La cybersécurité a émergé dans les années 1970 et 1980. Le terme “cybersécurité” est apparu au début des années 1990.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Aujourd’hui, les menaces sont de plus en plus présente, ciblant non seulement les entreprise mais aussi les gouvernement et les infrastructure critiques.</a:t>
            </a:r>
            <a:endParaRPr sz="1200" u="sng">
              <a:solidFill>
                <a:schemeClr val="dk1"/>
              </a:solidFill>
            </a:endParaRPr>
          </a:p>
          <a:p>
            <a:pPr indent="0" lvl="0" marL="228600" rtl="0" algn="ctr">
              <a:lnSpc>
                <a:spcPct val="115000"/>
              </a:lnSpc>
              <a:spcBef>
                <a:spcPts val="0"/>
              </a:spcBef>
              <a:spcAft>
                <a:spcPts val="0"/>
              </a:spcAft>
              <a:buNone/>
            </a:pPr>
            <a:r>
              <a:rPr b="1" lang="fr" sz="1200" u="sng">
                <a:solidFill>
                  <a:schemeClr val="dk1"/>
                </a:solidFill>
              </a:rPr>
              <a:t>évenement marquant:</a:t>
            </a:r>
            <a:endParaRPr b="1" sz="1200" u="sng">
              <a:solidFill>
                <a:schemeClr val="dk1"/>
              </a:solidFill>
            </a:endParaRPr>
          </a:p>
          <a:p>
            <a:pPr indent="0" lvl="0" marL="228600" rtl="0" algn="ctr">
              <a:lnSpc>
                <a:spcPct val="115000"/>
              </a:lnSpc>
              <a:spcBef>
                <a:spcPts val="0"/>
              </a:spcBef>
              <a:spcAft>
                <a:spcPts val="0"/>
              </a:spcAft>
              <a:buNone/>
            </a:pPr>
            <a:r>
              <a:t/>
            </a:r>
            <a:endParaRPr b="1" sz="1200" u="sng">
              <a:solidFill>
                <a:schemeClr val="dk1"/>
              </a:solidFill>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1980 : les premiers virus informatique</a:t>
            </a:r>
            <a:endParaRPr sz="1100">
              <a:solidFill>
                <a:schemeClr val="dk1"/>
              </a:solidFill>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1999 : le virus par email mondialement répandu</a:t>
            </a:r>
            <a:endParaRPr sz="1100">
              <a:solidFill>
                <a:schemeClr val="dk1"/>
              </a:solidFill>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2013 : l’attaque de Sony Pictures par le groupe “Guardians of Peace”</a:t>
            </a:r>
            <a:endParaRPr sz="1100">
              <a:solidFill>
                <a:schemeClr val="dk1"/>
              </a:solidFill>
            </a:endParaRPr>
          </a:p>
          <a:p>
            <a:pPr indent="-184150" lvl="0" marL="228600" rtl="0" algn="l">
              <a:lnSpc>
                <a:spcPct val="115000"/>
              </a:lnSpc>
              <a:spcBef>
                <a:spcPts val="0"/>
              </a:spcBef>
              <a:spcAft>
                <a:spcPts val="0"/>
              </a:spcAft>
              <a:buClr>
                <a:schemeClr val="dk1"/>
              </a:buClr>
              <a:buSzPts val="1100"/>
              <a:buChar char="●"/>
            </a:pPr>
            <a:r>
              <a:rPr lang="fr" sz="1100">
                <a:solidFill>
                  <a:schemeClr val="dk1"/>
                </a:solidFill>
              </a:rPr>
              <a:t>2020-2021 : l’attaque de SolarWinds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0"/>
              </a:spcBef>
              <a:spcAft>
                <a:spcPts val="0"/>
              </a:spcAft>
              <a:buNone/>
            </a:pPr>
            <a:r>
              <a:rPr b="1" lang="fr" sz="1100">
                <a:solidFill>
                  <a:schemeClr val="dk1"/>
                </a:solidFill>
              </a:rPr>
              <a:t>   </a:t>
            </a:r>
            <a:r>
              <a:rPr b="1" lang="fr" sz="1200" u="sng">
                <a:solidFill>
                  <a:schemeClr val="dk1"/>
                </a:solidFill>
              </a:rPr>
              <a:t>figure emblématique:</a:t>
            </a:r>
            <a:endParaRPr b="1" sz="1200" u="sng">
              <a:solidFill>
                <a:schemeClr val="dk1"/>
              </a:solidFill>
            </a:endParaRPr>
          </a:p>
          <a:p>
            <a:pPr indent="0" lvl="0" marL="0" rtl="0" algn="ctr">
              <a:lnSpc>
                <a:spcPct val="115000"/>
              </a:lnSpc>
              <a:spcBef>
                <a:spcPts val="0"/>
              </a:spcBef>
              <a:spcAft>
                <a:spcPts val="0"/>
              </a:spcAft>
              <a:buNone/>
            </a:pPr>
            <a:r>
              <a:t/>
            </a:r>
            <a:endParaRPr b="1" sz="1200" u="sng">
              <a:solidFill>
                <a:schemeClr val="dk1"/>
              </a:solidFill>
            </a:endParaRPr>
          </a:p>
          <a:p>
            <a:pPr indent="0" lvl="0" marL="0" rtl="0" algn="l">
              <a:lnSpc>
                <a:spcPct val="115000"/>
              </a:lnSpc>
              <a:spcBef>
                <a:spcPts val="0"/>
              </a:spcBef>
              <a:spcAft>
                <a:spcPts val="0"/>
              </a:spcAft>
              <a:buNone/>
            </a:pPr>
            <a:r>
              <a:rPr b="1" lang="fr" sz="1100">
                <a:solidFill>
                  <a:schemeClr val="dk1"/>
                </a:solidFill>
              </a:rPr>
              <a:t>Kevin Mitnick</a:t>
            </a:r>
            <a:r>
              <a:rPr lang="fr" sz="1100">
                <a:solidFill>
                  <a:schemeClr val="dk1"/>
                </a:solidFill>
              </a:rPr>
              <a:t> : ancien hacker devenu expert en cybersécurité, qui a été emprisonné pour des piratage avant de devenir consultant.</a:t>
            </a:r>
            <a:endParaRPr sz="1100">
              <a:solidFill>
                <a:schemeClr val="dk1"/>
              </a:solidFill>
            </a:endParaRPr>
          </a:p>
          <a:p>
            <a:pPr indent="0" lvl="0" marL="0" rtl="0" algn="l">
              <a:lnSpc>
                <a:spcPct val="115000"/>
              </a:lnSpc>
              <a:spcBef>
                <a:spcPts val="0"/>
              </a:spcBef>
              <a:spcAft>
                <a:spcPts val="0"/>
              </a:spcAft>
              <a:buNone/>
            </a:pPr>
            <a:r>
              <a:rPr b="1" lang="fr" sz="1100">
                <a:solidFill>
                  <a:schemeClr val="dk1"/>
                </a:solidFill>
              </a:rPr>
              <a:t>Bruce Schneier </a:t>
            </a:r>
            <a:r>
              <a:rPr lang="fr" sz="1100">
                <a:solidFill>
                  <a:schemeClr val="dk1"/>
                </a:solidFill>
              </a:rPr>
              <a:t>: un cryptographe et expert en cybersécurité influent, auteur de plusieur ouvrages fondamentaux dans les domaine.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 rtl="0" algn="l">
              <a:lnSpc>
                <a:spcPct val="115000"/>
              </a:lnSpc>
              <a:spcBef>
                <a:spcPts val="600"/>
              </a:spcBef>
              <a:spcAft>
                <a:spcPts val="0"/>
              </a:spcAft>
              <a:buNone/>
            </a:pPr>
            <a:r>
              <a:t/>
            </a:r>
            <a:endParaRPr sz="600">
              <a:solidFill>
                <a:srgbClr val="0000FF"/>
              </a:solidFill>
              <a:highlight>
                <a:srgbClr val="FFFFFF"/>
              </a:highlight>
            </a:endParaRPr>
          </a:p>
          <a:p>
            <a:pPr indent="0" lvl="0" marL="228600" rtl="0" algn="l">
              <a:lnSpc>
                <a:spcPct val="115000"/>
              </a:lnSpc>
              <a:spcBef>
                <a:spcPts val="600"/>
              </a:spcBef>
              <a:spcAft>
                <a:spcPts val="0"/>
              </a:spcAft>
              <a:buClr>
                <a:schemeClr val="dk1"/>
              </a:buClr>
              <a:buSzPts val="600"/>
              <a:buFont typeface="Arial"/>
              <a:buNone/>
            </a:pPr>
            <a:r>
              <a:t/>
            </a:r>
            <a:endParaRPr sz="600">
              <a:solidFill>
                <a:srgbClr val="0000FF"/>
              </a:solidFill>
              <a:highlight>
                <a:srgbClr val="FFFFFF"/>
              </a:highlight>
            </a:endParaRPr>
          </a:p>
          <a:p>
            <a:pPr indent="0" lvl="0" marL="0" rtl="0" algn="l">
              <a:lnSpc>
                <a:spcPct val="115000"/>
              </a:lnSpc>
              <a:spcBef>
                <a:spcPts val="600"/>
              </a:spcBef>
              <a:spcAft>
                <a:spcPts val="0"/>
              </a:spcAft>
              <a:buNone/>
            </a:pPr>
            <a:r>
              <a:t/>
            </a:r>
            <a:endParaRPr sz="1100">
              <a:solidFill>
                <a:schemeClr val="dk1"/>
              </a:solidFill>
            </a:endParaRPr>
          </a:p>
          <a:p>
            <a:pPr indent="0" lvl="0" marL="228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237" name="Google Shape;237;p42"/>
          <p:cNvSpPr txBox="1"/>
          <p:nvPr/>
        </p:nvSpPr>
        <p:spPr>
          <a:xfrm>
            <a:off x="4569688" y="0"/>
            <a:ext cx="4327950" cy="32625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fr" sz="1800">
                <a:solidFill>
                  <a:srgbClr val="674EA7"/>
                </a:solidFill>
                <a:latin typeface="Calibri"/>
                <a:ea typeface="Calibri"/>
                <a:cs typeface="Calibri"/>
                <a:sym typeface="Calibri"/>
              </a:rPr>
              <a:t>CONCEPTS</a:t>
            </a:r>
            <a:endParaRPr sz="1800">
              <a:solidFill>
                <a:srgbClr val="674EA7"/>
              </a:solidFill>
              <a:latin typeface="Calibri"/>
              <a:ea typeface="Calibri"/>
              <a:cs typeface="Calibri"/>
              <a:sym typeface="Calibri"/>
            </a:endParaRPr>
          </a:p>
        </p:txBody>
      </p:sp>
      <p:sp>
        <p:nvSpPr>
          <p:cNvPr id="238" name="Google Shape;238;p42"/>
          <p:cNvSpPr txBox="1"/>
          <p:nvPr/>
        </p:nvSpPr>
        <p:spPr>
          <a:xfrm>
            <a:off x="5208438" y="686238"/>
            <a:ext cx="3225450" cy="389655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fr" sz="1100">
                <a:solidFill>
                  <a:schemeClr val="dk1"/>
                </a:solidFill>
              </a:rPr>
              <a:t>La </a:t>
            </a:r>
            <a:r>
              <a:rPr b="1" lang="fr" sz="1100">
                <a:solidFill>
                  <a:schemeClr val="dk1"/>
                </a:solidFill>
              </a:rPr>
              <a:t>cybersécurité</a:t>
            </a:r>
            <a:r>
              <a:rPr lang="fr" sz="1100">
                <a:solidFill>
                  <a:schemeClr val="dk1"/>
                </a:solidFill>
              </a:rPr>
              <a:t> repose sur des concepts fondamentaux tels que:</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confidentialité</a:t>
            </a:r>
            <a:endParaRPr b="1"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l'intégrité </a:t>
            </a:r>
            <a:endParaRPr b="1"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et la  disponibilité</a:t>
            </a:r>
            <a:r>
              <a:rPr lang="fr" sz="1100">
                <a:solidFill>
                  <a:schemeClr val="dk1"/>
                </a:solidFill>
              </a:rPr>
              <a:t> </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gestion des risques</a:t>
            </a:r>
            <a:r>
              <a:rPr lang="fr" sz="1100">
                <a:solidFill>
                  <a:schemeClr val="dk1"/>
                </a:solidFill>
              </a:rPr>
              <a:t>, </a:t>
            </a:r>
            <a:endParaRPr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La </a:t>
            </a:r>
            <a:r>
              <a:rPr b="1" lang="fr" sz="1100">
                <a:solidFill>
                  <a:schemeClr val="dk1"/>
                </a:solidFill>
              </a:rPr>
              <a:t>cryptographie</a:t>
            </a:r>
            <a:r>
              <a:rPr lang="fr" sz="1100">
                <a:solidFill>
                  <a:schemeClr val="dk1"/>
                </a:solidFill>
              </a:rPr>
              <a:t> </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sécurité des réseaux</a:t>
            </a:r>
            <a:r>
              <a:rPr lang="fr" sz="1100">
                <a:solidFill>
                  <a:schemeClr val="dk1"/>
                </a:solidFill>
              </a:rPr>
              <a:t> </a:t>
            </a:r>
            <a:endParaRPr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La </a:t>
            </a:r>
            <a:r>
              <a:rPr b="1" lang="fr" sz="1100">
                <a:solidFill>
                  <a:schemeClr val="dk1"/>
                </a:solidFill>
              </a:rPr>
              <a:t>résilience numérique</a:t>
            </a:r>
            <a:r>
              <a:rPr lang="fr" sz="1100">
                <a:solidFill>
                  <a:schemeClr val="dk1"/>
                </a:solidFill>
              </a:rPr>
              <a:t> </a:t>
            </a:r>
            <a:endParaRPr sz="1100">
              <a:solidFill>
                <a:schemeClr val="dk1"/>
              </a:solidFill>
            </a:endParaRPr>
          </a:p>
          <a:p>
            <a:pPr indent="0" lvl="0" marL="0" rtl="0" algn="l">
              <a:spcBef>
                <a:spcPts val="0"/>
              </a:spcBef>
              <a:spcAft>
                <a:spcPts val="0"/>
              </a:spcAft>
              <a:buNone/>
            </a:pPr>
            <a:r>
              <a:rPr lang="fr" sz="1100">
                <a:solidFill>
                  <a:schemeClr val="dk1"/>
                </a:solidFill>
              </a:rPr>
              <a:t>sont essentielles pour récupérer après une attaque. Enfin, des valeurs comme:</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l'éthique</a:t>
            </a:r>
            <a:endParaRPr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la </a:t>
            </a:r>
            <a:r>
              <a:rPr b="1" lang="fr" sz="1100">
                <a:solidFill>
                  <a:schemeClr val="dk1"/>
                </a:solidFill>
              </a:rPr>
              <a:t>protection de la vie privée</a:t>
            </a:r>
            <a:r>
              <a:rPr lang="fr" sz="1100">
                <a:solidFill>
                  <a:schemeClr val="dk1"/>
                </a:solidFill>
              </a:rPr>
              <a:t> </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conformité aux réglementations</a:t>
            </a:r>
            <a:r>
              <a:rPr lang="fr" sz="1100">
                <a:solidFill>
                  <a:schemeClr val="dk1"/>
                </a:solidFill>
              </a:rPr>
              <a:t> </a:t>
            </a:r>
            <a:endParaRPr sz="1100">
              <a:solidFill>
                <a:schemeClr val="dk1"/>
              </a:solidFill>
            </a:endParaRPr>
          </a:p>
          <a:p>
            <a:pPr indent="0" lvl="0" marL="0" rtl="0" algn="l">
              <a:spcBef>
                <a:spcPts val="0"/>
              </a:spcBef>
              <a:spcAft>
                <a:spcPts val="0"/>
              </a:spcAft>
              <a:buNone/>
            </a:pPr>
            <a:r>
              <a:rPr lang="fr" sz="1100">
                <a:solidFill>
                  <a:schemeClr val="dk1"/>
                </a:solidFill>
              </a:rPr>
              <a:t>(comme le RGPD) sont centrales pour régir les pratiques de cybersécurité.</a:t>
            </a:r>
            <a:endParaRPr sz="2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F3"/>
        </a:solidFill>
      </p:bgPr>
    </p:bg>
    <p:spTree>
      <p:nvGrpSpPr>
        <p:cNvPr id="242" name="Shape 242"/>
        <p:cNvGrpSpPr/>
        <p:nvPr/>
      </p:nvGrpSpPr>
      <p:grpSpPr>
        <a:xfrm>
          <a:off x="0" y="0"/>
          <a:ext cx="0" cy="0"/>
          <a:chOff x="0" y="0"/>
          <a:chExt cx="0" cy="0"/>
        </a:xfrm>
      </p:grpSpPr>
      <p:sp>
        <p:nvSpPr>
          <p:cNvPr id="243" name="Google Shape;243;p43"/>
          <p:cNvSpPr/>
          <p:nvPr/>
        </p:nvSpPr>
        <p:spPr>
          <a:xfrm rot="5400000">
            <a:off x="2509776" y="45903"/>
            <a:ext cx="2147450" cy="2386056"/>
          </a:xfrm>
          <a:custGeom>
            <a:rect b="b" l="l" r="r" t="t"/>
            <a:pathLst>
              <a:path extrusionOk="0" h="4772111" w="4294900">
                <a:moveTo>
                  <a:pt x="0" y="0"/>
                </a:moveTo>
                <a:lnTo>
                  <a:pt x="4294900" y="0"/>
                </a:lnTo>
                <a:lnTo>
                  <a:pt x="4294900" y="4772111"/>
                </a:lnTo>
                <a:lnTo>
                  <a:pt x="0" y="4772111"/>
                </a:lnTo>
                <a:lnTo>
                  <a:pt x="0" y="0"/>
                </a:lnTo>
                <a:close/>
              </a:path>
            </a:pathLst>
          </a:custGeom>
          <a:blipFill rotWithShape="1">
            <a:blip r:embed="rId3">
              <a:alphaModFix/>
            </a:blip>
            <a:stretch>
              <a:fillRect b="0" l="0" r="0" t="0"/>
            </a:stretch>
          </a:blipFill>
          <a:ln>
            <a:noFill/>
          </a:ln>
        </p:spPr>
      </p:sp>
      <p:sp>
        <p:nvSpPr>
          <p:cNvPr id="244" name="Google Shape;244;p43"/>
          <p:cNvSpPr/>
          <p:nvPr/>
        </p:nvSpPr>
        <p:spPr>
          <a:xfrm rot="5400000">
            <a:off x="5342871" y="2119468"/>
            <a:ext cx="2147450" cy="2386056"/>
          </a:xfrm>
          <a:custGeom>
            <a:rect b="b" l="l" r="r" t="t"/>
            <a:pathLst>
              <a:path extrusionOk="0" h="4772111" w="4294900">
                <a:moveTo>
                  <a:pt x="0" y="0"/>
                </a:moveTo>
                <a:lnTo>
                  <a:pt x="4294900" y="0"/>
                </a:lnTo>
                <a:lnTo>
                  <a:pt x="4294900" y="4772111"/>
                </a:lnTo>
                <a:lnTo>
                  <a:pt x="0" y="4772111"/>
                </a:lnTo>
                <a:lnTo>
                  <a:pt x="0" y="0"/>
                </a:lnTo>
                <a:close/>
              </a:path>
            </a:pathLst>
          </a:custGeom>
          <a:blipFill rotWithShape="1">
            <a:blip r:embed="rId3">
              <a:alphaModFix/>
            </a:blip>
            <a:stretch>
              <a:fillRect b="0" l="0" r="0" t="0"/>
            </a:stretch>
          </a:blipFill>
          <a:ln>
            <a:noFill/>
          </a:ln>
        </p:spPr>
      </p:sp>
      <p:sp>
        <p:nvSpPr>
          <p:cNvPr id="245" name="Google Shape;245;p43"/>
          <p:cNvSpPr/>
          <p:nvPr/>
        </p:nvSpPr>
        <p:spPr>
          <a:xfrm rot="10800000">
            <a:off x="3365696" y="3061947"/>
            <a:ext cx="1410832" cy="1178045"/>
          </a:xfrm>
          <a:custGeom>
            <a:rect b="b" l="l" r="r" t="t"/>
            <a:pathLst>
              <a:path extrusionOk="0" h="2356090" w="2821665">
                <a:moveTo>
                  <a:pt x="0" y="0"/>
                </a:moveTo>
                <a:lnTo>
                  <a:pt x="2821666" y="0"/>
                </a:lnTo>
                <a:lnTo>
                  <a:pt x="2821666" y="2356090"/>
                </a:lnTo>
                <a:lnTo>
                  <a:pt x="0" y="2356090"/>
                </a:lnTo>
                <a:lnTo>
                  <a:pt x="0" y="0"/>
                </a:lnTo>
                <a:close/>
              </a:path>
            </a:pathLst>
          </a:custGeom>
          <a:blipFill rotWithShape="1">
            <a:blip r:embed="rId4">
              <a:alphaModFix amt="65999"/>
            </a:blip>
            <a:stretch>
              <a:fillRect b="0" l="0" r="0" t="0"/>
            </a:stretch>
          </a:blipFill>
          <a:ln>
            <a:noFill/>
          </a:ln>
        </p:spPr>
      </p:sp>
      <p:sp>
        <p:nvSpPr>
          <p:cNvPr id="246" name="Google Shape;246;p43"/>
          <p:cNvSpPr txBox="1"/>
          <p:nvPr/>
        </p:nvSpPr>
        <p:spPr>
          <a:xfrm>
            <a:off x="173193" y="51867"/>
            <a:ext cx="3502050" cy="257850"/>
          </a:xfrm>
          <a:prstGeom prst="rect">
            <a:avLst/>
          </a:prstGeom>
          <a:noFill/>
          <a:ln>
            <a:noFill/>
          </a:ln>
        </p:spPr>
        <p:txBody>
          <a:bodyPr anchorCtr="0" anchor="t" bIns="0" lIns="0" spcFirstLastPara="1" rIns="0" wrap="square" tIns="0">
            <a:spAutoFit/>
          </a:bodyPr>
          <a:lstStyle/>
          <a:p>
            <a:pPr indent="0" lvl="0" marL="0" marR="0" rtl="0" algn="ctr">
              <a:lnSpc>
                <a:spcPct val="128002"/>
              </a:lnSpc>
              <a:spcBef>
                <a:spcPts val="0"/>
              </a:spcBef>
              <a:spcAft>
                <a:spcPts val="0"/>
              </a:spcAft>
              <a:buNone/>
            </a:pPr>
            <a:r>
              <a:rPr lang="fr" sz="1700">
                <a:solidFill>
                  <a:srgbClr val="674EA7"/>
                </a:solidFill>
              </a:rPr>
              <a:t>Compétences requises :</a:t>
            </a:r>
            <a:endParaRPr sz="1700">
              <a:solidFill>
                <a:srgbClr val="674EA7"/>
              </a:solidFill>
            </a:endParaRPr>
          </a:p>
        </p:txBody>
      </p:sp>
      <p:sp>
        <p:nvSpPr>
          <p:cNvPr id="247" name="Google Shape;247;p43"/>
          <p:cNvSpPr/>
          <p:nvPr/>
        </p:nvSpPr>
        <p:spPr>
          <a:xfrm>
            <a:off x="-436825" y="3238442"/>
            <a:ext cx="2105464" cy="2536703"/>
          </a:xfrm>
          <a:custGeom>
            <a:rect b="b" l="l" r="r" t="t"/>
            <a:pathLst>
              <a:path extrusionOk="0" h="5073405" w="4210927">
                <a:moveTo>
                  <a:pt x="0" y="0"/>
                </a:moveTo>
                <a:lnTo>
                  <a:pt x="4210926" y="0"/>
                </a:lnTo>
                <a:lnTo>
                  <a:pt x="4210926" y="5073405"/>
                </a:lnTo>
                <a:lnTo>
                  <a:pt x="0" y="5073405"/>
                </a:lnTo>
                <a:lnTo>
                  <a:pt x="0" y="0"/>
                </a:lnTo>
                <a:close/>
              </a:path>
            </a:pathLst>
          </a:custGeom>
          <a:blipFill rotWithShape="1">
            <a:blip r:embed="rId5">
              <a:alphaModFix/>
            </a:blip>
            <a:stretch>
              <a:fillRect b="0" l="0" r="0" t="0"/>
            </a:stretch>
          </a:blipFill>
          <a:ln>
            <a:noFill/>
          </a:ln>
        </p:spPr>
      </p:sp>
      <p:sp>
        <p:nvSpPr>
          <p:cNvPr id="248" name="Google Shape;248;p43"/>
          <p:cNvSpPr/>
          <p:nvPr/>
        </p:nvSpPr>
        <p:spPr>
          <a:xfrm>
            <a:off x="7609624" y="-754001"/>
            <a:ext cx="2105463" cy="2536703"/>
          </a:xfrm>
          <a:custGeom>
            <a:rect b="b" l="l" r="r" t="t"/>
            <a:pathLst>
              <a:path extrusionOk="0" h="5073405" w="4210927">
                <a:moveTo>
                  <a:pt x="0" y="0"/>
                </a:moveTo>
                <a:lnTo>
                  <a:pt x="4210927" y="0"/>
                </a:lnTo>
                <a:lnTo>
                  <a:pt x="4210927" y="5073406"/>
                </a:lnTo>
                <a:lnTo>
                  <a:pt x="0" y="5073406"/>
                </a:lnTo>
                <a:lnTo>
                  <a:pt x="0" y="0"/>
                </a:lnTo>
                <a:close/>
              </a:path>
            </a:pathLst>
          </a:custGeom>
          <a:blipFill rotWithShape="1">
            <a:blip r:embed="rId5">
              <a:alphaModFix/>
            </a:blip>
            <a:stretch>
              <a:fillRect b="0" l="0" r="0" t="0"/>
            </a:stretch>
          </a:blipFill>
          <a:ln>
            <a:noFill/>
          </a:ln>
        </p:spPr>
      </p:sp>
      <p:cxnSp>
        <p:nvCxnSpPr>
          <p:cNvPr id="249" name="Google Shape;249;p43"/>
          <p:cNvCxnSpPr/>
          <p:nvPr/>
        </p:nvCxnSpPr>
        <p:spPr>
          <a:xfrm>
            <a:off x="4710538" y="132206"/>
            <a:ext cx="21600" cy="4881600"/>
          </a:xfrm>
          <a:prstGeom prst="straightConnector1">
            <a:avLst/>
          </a:prstGeom>
          <a:noFill/>
          <a:ln cap="flat" cmpd="sng" w="114300">
            <a:solidFill>
              <a:schemeClr val="dk2"/>
            </a:solidFill>
            <a:prstDash val="solid"/>
            <a:round/>
            <a:headEnd len="med" w="med" type="none"/>
            <a:tailEnd len="med" w="med" type="none"/>
          </a:ln>
        </p:spPr>
      </p:cxnSp>
      <p:sp>
        <p:nvSpPr>
          <p:cNvPr id="250" name="Google Shape;250;p43"/>
          <p:cNvSpPr txBox="1"/>
          <p:nvPr/>
        </p:nvSpPr>
        <p:spPr>
          <a:xfrm>
            <a:off x="283588" y="608300"/>
            <a:ext cx="3766650" cy="4242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fr" sz="1100">
                <a:solidFill>
                  <a:schemeClr val="dk1"/>
                </a:solidFill>
              </a:rPr>
              <a:t>Il est essentiel de maîtriser des compétences techniques  comme la gestion des:</a:t>
            </a:r>
            <a:endParaRPr sz="1100">
              <a:solidFill>
                <a:schemeClr val="dk1"/>
              </a:solidFill>
            </a:endParaRPr>
          </a:p>
          <a:p>
            <a:pPr indent="-184150" lvl="0" marL="228600" rtl="0" algn="l">
              <a:spcBef>
                <a:spcPts val="0"/>
              </a:spcBef>
              <a:spcAft>
                <a:spcPts val="0"/>
              </a:spcAft>
              <a:buClr>
                <a:schemeClr val="dk1"/>
              </a:buClr>
              <a:buSzPts val="1100"/>
              <a:buChar char="●"/>
            </a:pPr>
            <a:r>
              <a:rPr b="1" lang="fr" sz="1100">
                <a:solidFill>
                  <a:schemeClr val="dk1"/>
                </a:solidFill>
              </a:rPr>
              <a:t>réseaux sécurisés</a:t>
            </a:r>
            <a:endParaRPr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la </a:t>
            </a:r>
            <a:r>
              <a:rPr b="1" lang="fr" sz="1100">
                <a:solidFill>
                  <a:schemeClr val="dk1"/>
                </a:solidFill>
              </a:rPr>
              <a:t>cryptographie</a:t>
            </a:r>
            <a:endParaRPr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 l'</a:t>
            </a:r>
            <a:r>
              <a:rPr b="1" lang="fr" sz="1100">
                <a:solidFill>
                  <a:schemeClr val="dk1"/>
                </a:solidFill>
              </a:rPr>
              <a:t>analyse des vulnérabilités</a:t>
            </a:r>
            <a:endParaRPr b="1" sz="1100">
              <a:solidFill>
                <a:schemeClr val="dk1"/>
              </a:solidFill>
            </a:endParaRPr>
          </a:p>
          <a:p>
            <a:pPr indent="-184150" lvl="0" marL="228600" rtl="0" algn="l">
              <a:spcBef>
                <a:spcPts val="0"/>
              </a:spcBef>
              <a:spcAft>
                <a:spcPts val="0"/>
              </a:spcAft>
              <a:buClr>
                <a:schemeClr val="dk1"/>
              </a:buClr>
              <a:buSzPts val="1100"/>
              <a:buChar char="●"/>
            </a:pPr>
            <a:r>
              <a:rPr lang="fr" sz="1100">
                <a:solidFill>
                  <a:schemeClr val="dk1"/>
                </a:solidFill>
              </a:rPr>
              <a:t> et les </a:t>
            </a:r>
            <a:r>
              <a:rPr b="1" lang="fr" sz="1100">
                <a:solidFill>
                  <a:schemeClr val="dk1"/>
                </a:solidFill>
              </a:rPr>
              <a:t>tests d'intrusion</a:t>
            </a:r>
            <a:r>
              <a:rPr lang="f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fr" sz="1100">
                <a:solidFill>
                  <a:schemeClr val="dk1"/>
                </a:solidFill>
              </a:rPr>
              <a:t>Sur le plan intellectuel, une bonne </a:t>
            </a:r>
            <a:r>
              <a:rPr b="1" lang="fr" sz="1100">
                <a:solidFill>
                  <a:schemeClr val="dk1"/>
                </a:solidFill>
              </a:rPr>
              <a:t>pensée critique</a:t>
            </a:r>
            <a:r>
              <a:rPr lang="fr" sz="1100">
                <a:solidFill>
                  <a:schemeClr val="dk1"/>
                </a:solidFill>
              </a:rPr>
              <a:t> et une capacité à résoudre des problèmes complexes sont indispensables, notamment dans la </a:t>
            </a:r>
            <a:r>
              <a:rPr b="1" lang="fr" sz="1100">
                <a:solidFill>
                  <a:schemeClr val="dk1"/>
                </a:solidFill>
              </a:rPr>
              <a:t>réponse aux incidents</a:t>
            </a:r>
            <a:r>
              <a:rPr lang="fr" sz="1100">
                <a:solidFill>
                  <a:schemeClr val="dk1"/>
                </a:solidFill>
              </a:rPr>
              <a:t>. Du côté </a:t>
            </a:r>
            <a:r>
              <a:rPr b="1" lang="fr" sz="1100">
                <a:solidFill>
                  <a:schemeClr val="dk1"/>
                </a:solidFill>
              </a:rPr>
              <a:t>pratique</a:t>
            </a:r>
            <a:r>
              <a:rPr lang="fr" sz="1100">
                <a:solidFill>
                  <a:schemeClr val="dk1"/>
                </a:solidFill>
              </a:rPr>
              <a:t>, des compétences en </a:t>
            </a:r>
            <a:r>
              <a:rPr b="1" lang="fr" sz="1100">
                <a:solidFill>
                  <a:schemeClr val="dk1"/>
                </a:solidFill>
              </a:rPr>
              <a:t>gestion des accès</a:t>
            </a:r>
            <a:r>
              <a:rPr lang="fr" sz="1100">
                <a:solidFill>
                  <a:schemeClr val="dk1"/>
                </a:solidFill>
              </a:rPr>
              <a:t> et en </a:t>
            </a:r>
            <a:r>
              <a:rPr b="1" lang="fr" sz="1100">
                <a:solidFill>
                  <a:schemeClr val="dk1"/>
                </a:solidFill>
              </a:rPr>
              <a:t>conformité réglementaire</a:t>
            </a:r>
            <a:r>
              <a:rPr lang="fr" sz="1100">
                <a:solidFill>
                  <a:schemeClr val="dk1"/>
                </a:solidFill>
              </a:rPr>
              <a:t> (RGPD, normes ISO) sont cruciales, tout comme la </a:t>
            </a:r>
            <a:r>
              <a:rPr b="1" lang="fr" sz="1100">
                <a:solidFill>
                  <a:schemeClr val="dk1"/>
                </a:solidFill>
              </a:rPr>
              <a:t>collaboration interdisciplinaire</a:t>
            </a:r>
            <a:r>
              <a:rPr lang="fr" sz="1100">
                <a:solidFill>
                  <a:schemeClr val="dk1"/>
                </a:solidFill>
              </a:rPr>
              <a:t> et la </a:t>
            </a:r>
            <a:r>
              <a:rPr b="1" lang="fr" sz="1100">
                <a:solidFill>
                  <a:schemeClr val="dk1"/>
                </a:solidFill>
              </a:rPr>
              <a:t>gestion du stress</a:t>
            </a:r>
            <a:r>
              <a:rPr lang="fr" sz="1100">
                <a:solidFill>
                  <a:schemeClr val="dk1"/>
                </a:solidFill>
              </a:rPr>
              <a:t> pour faire face aux attaques.</a:t>
            </a:r>
            <a:endParaRPr sz="2200">
              <a:solidFill>
                <a:schemeClr val="dk1"/>
              </a:solidFill>
              <a:latin typeface="Calibri"/>
              <a:ea typeface="Calibri"/>
              <a:cs typeface="Calibri"/>
              <a:sym typeface="Calibri"/>
            </a:endParaRPr>
          </a:p>
        </p:txBody>
      </p:sp>
      <p:sp>
        <p:nvSpPr>
          <p:cNvPr id="251" name="Google Shape;251;p43"/>
          <p:cNvSpPr txBox="1"/>
          <p:nvPr/>
        </p:nvSpPr>
        <p:spPr>
          <a:xfrm>
            <a:off x="4948675" y="23813"/>
            <a:ext cx="4195350" cy="31395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fr" sz="1700">
                <a:solidFill>
                  <a:srgbClr val="674EA7"/>
                </a:solidFill>
                <a:latin typeface="Calibri"/>
                <a:ea typeface="Calibri"/>
                <a:cs typeface="Calibri"/>
                <a:sym typeface="Calibri"/>
              </a:rPr>
              <a:t>Perspectives d’avenir :</a:t>
            </a:r>
            <a:endParaRPr sz="1700">
              <a:solidFill>
                <a:srgbClr val="674EA7"/>
              </a:solidFill>
              <a:latin typeface="Calibri"/>
              <a:ea typeface="Calibri"/>
              <a:cs typeface="Calibri"/>
              <a:sym typeface="Calibri"/>
            </a:endParaRPr>
          </a:p>
        </p:txBody>
      </p:sp>
      <p:sp>
        <p:nvSpPr>
          <p:cNvPr id="252" name="Google Shape;252;p43"/>
          <p:cNvSpPr txBox="1"/>
          <p:nvPr/>
        </p:nvSpPr>
        <p:spPr>
          <a:xfrm>
            <a:off x="5121850" y="451250"/>
            <a:ext cx="3442050" cy="45570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600"/>
              </a:spcBef>
              <a:spcAft>
                <a:spcPts val="0"/>
              </a:spcAft>
              <a:buNone/>
            </a:pPr>
            <a:r>
              <a:rPr lang="fr" sz="1100">
                <a:solidFill>
                  <a:schemeClr val="dk1"/>
                </a:solidFill>
              </a:rPr>
              <a:t>Les </a:t>
            </a:r>
            <a:r>
              <a:rPr b="1" lang="fr" sz="1100">
                <a:solidFill>
                  <a:schemeClr val="dk1"/>
                </a:solidFill>
              </a:rPr>
              <a:t>perspectives d’avenir</a:t>
            </a:r>
            <a:r>
              <a:rPr lang="fr" sz="1100">
                <a:solidFill>
                  <a:schemeClr val="dk1"/>
                </a:solidFill>
              </a:rPr>
              <a:t> en </a:t>
            </a:r>
            <a:r>
              <a:rPr b="1" lang="fr" sz="1100">
                <a:solidFill>
                  <a:schemeClr val="dk1"/>
                </a:solidFill>
              </a:rPr>
              <a:t>cybersécurité</a:t>
            </a:r>
            <a:r>
              <a:rPr lang="fr" sz="1100">
                <a:solidFill>
                  <a:schemeClr val="dk1"/>
                </a:solidFill>
              </a:rPr>
              <a:t> incluent l'essor de l'</a:t>
            </a:r>
            <a:r>
              <a:rPr b="1" lang="fr" sz="1100">
                <a:solidFill>
                  <a:schemeClr val="dk1"/>
                </a:solidFill>
              </a:rPr>
              <a:t>intelligence artificielle</a:t>
            </a:r>
            <a:r>
              <a:rPr lang="fr" sz="1100">
                <a:solidFill>
                  <a:schemeClr val="dk1"/>
                </a:solidFill>
              </a:rPr>
              <a:t> pour détecter et prévenir les menaces, ainsi que l'utilisation de la </a:t>
            </a:r>
            <a:r>
              <a:rPr b="1" lang="fr" sz="1100">
                <a:solidFill>
                  <a:schemeClr val="dk1"/>
                </a:solidFill>
              </a:rPr>
              <a:t>blockchain</a:t>
            </a:r>
            <a:r>
              <a:rPr lang="fr" sz="1100">
                <a:solidFill>
                  <a:schemeClr val="dk1"/>
                </a:solidFill>
              </a:rPr>
              <a:t> pour renforcer la sécurité des transactions. </a:t>
            </a:r>
            <a:endParaRPr sz="1100">
              <a:solidFill>
                <a:schemeClr val="dk1"/>
              </a:solidFill>
            </a:endParaRPr>
          </a:p>
          <a:p>
            <a:pPr indent="0" lvl="0" marL="0" rtl="0" algn="l">
              <a:lnSpc>
                <a:spcPct val="115000"/>
              </a:lnSpc>
              <a:spcBef>
                <a:spcPts val="600"/>
              </a:spcBef>
              <a:spcAft>
                <a:spcPts val="0"/>
              </a:spcAft>
              <a:buNone/>
            </a:pPr>
            <a:r>
              <a:rPr lang="fr" sz="1100">
                <a:solidFill>
                  <a:schemeClr val="dk1"/>
                </a:solidFill>
              </a:rPr>
              <a:t>Les </a:t>
            </a:r>
            <a:r>
              <a:rPr b="1" lang="fr" sz="1100">
                <a:solidFill>
                  <a:schemeClr val="dk1"/>
                </a:solidFill>
              </a:rPr>
              <a:t>défis</a:t>
            </a:r>
            <a:r>
              <a:rPr lang="fr" sz="1100">
                <a:solidFill>
                  <a:schemeClr val="dk1"/>
                </a:solidFill>
              </a:rPr>
              <a:t> à venir concernent la </a:t>
            </a:r>
            <a:r>
              <a:rPr b="1" lang="fr" sz="1100">
                <a:solidFill>
                  <a:schemeClr val="dk1"/>
                </a:solidFill>
              </a:rPr>
              <a:t>protection des données personnelles</a:t>
            </a:r>
            <a:r>
              <a:rPr lang="fr" sz="1100">
                <a:solidFill>
                  <a:schemeClr val="dk1"/>
                </a:solidFill>
              </a:rPr>
              <a:t> face à l’</a:t>
            </a:r>
            <a:r>
              <a:rPr b="1" lang="fr" sz="1100">
                <a:solidFill>
                  <a:schemeClr val="dk1"/>
                </a:solidFill>
              </a:rPr>
              <a:t>évolution rapide des technologies</a:t>
            </a:r>
            <a:r>
              <a:rPr lang="fr" sz="1100">
                <a:solidFill>
                  <a:schemeClr val="dk1"/>
                </a:solidFill>
              </a:rPr>
              <a:t> et l'</a:t>
            </a:r>
            <a:r>
              <a:rPr b="1" lang="fr" sz="1100">
                <a:solidFill>
                  <a:schemeClr val="dk1"/>
                </a:solidFill>
              </a:rPr>
              <a:t>augmentation des ransomwares</a:t>
            </a:r>
            <a:r>
              <a:rPr lang="fr" sz="1100">
                <a:solidFill>
                  <a:schemeClr val="dk1"/>
                </a:solidFill>
              </a:rPr>
              <a:t>.</a:t>
            </a:r>
            <a:endParaRPr sz="1100">
              <a:solidFill>
                <a:schemeClr val="dk1"/>
              </a:solidFill>
            </a:endParaRPr>
          </a:p>
          <a:p>
            <a:pPr indent="0" lvl="0" marL="0" rtl="0" algn="l">
              <a:lnSpc>
                <a:spcPct val="115000"/>
              </a:lnSpc>
              <a:spcBef>
                <a:spcPts val="600"/>
              </a:spcBef>
              <a:spcAft>
                <a:spcPts val="600"/>
              </a:spcAft>
              <a:buClr>
                <a:schemeClr val="dk1"/>
              </a:buClr>
              <a:buSzPts val="600"/>
              <a:buFont typeface="Arial"/>
              <a:buNone/>
            </a:pPr>
            <a:r>
              <a:rPr lang="fr" sz="1100">
                <a:solidFill>
                  <a:schemeClr val="dk1"/>
                </a:solidFill>
              </a:rPr>
              <a:t> Les entreprises devront aussi gérer des </a:t>
            </a:r>
            <a:r>
              <a:rPr b="1" lang="fr" sz="1100">
                <a:solidFill>
                  <a:schemeClr val="dk1"/>
                </a:solidFill>
              </a:rPr>
              <a:t>évolutions réglementaires</a:t>
            </a:r>
            <a:r>
              <a:rPr lang="fr" sz="1100">
                <a:solidFill>
                  <a:schemeClr val="dk1"/>
                </a:solidFill>
              </a:rPr>
              <a:t> complexes. Les </a:t>
            </a:r>
            <a:r>
              <a:rPr b="1" lang="fr" sz="1100">
                <a:solidFill>
                  <a:schemeClr val="dk1"/>
                </a:solidFill>
              </a:rPr>
              <a:t>technologies émergentes</a:t>
            </a:r>
            <a:r>
              <a:rPr lang="fr" sz="1100">
                <a:solidFill>
                  <a:schemeClr val="dk1"/>
                </a:solidFill>
              </a:rPr>
              <a:t> comme la </a:t>
            </a:r>
            <a:r>
              <a:rPr b="1" lang="fr" sz="1100">
                <a:solidFill>
                  <a:schemeClr val="dk1"/>
                </a:solidFill>
              </a:rPr>
              <a:t>quantique</a:t>
            </a:r>
            <a:r>
              <a:rPr lang="fr" sz="1100">
                <a:solidFill>
                  <a:schemeClr val="dk1"/>
                </a:solidFill>
              </a:rPr>
              <a:t> et la </a:t>
            </a:r>
            <a:r>
              <a:rPr b="1" lang="fr" sz="1100">
                <a:solidFill>
                  <a:schemeClr val="dk1"/>
                </a:solidFill>
              </a:rPr>
              <a:t>5G</a:t>
            </a:r>
            <a:r>
              <a:rPr lang="fr" sz="1100">
                <a:solidFill>
                  <a:schemeClr val="dk1"/>
                </a:solidFill>
              </a:rPr>
              <a:t> apporteront de nouvelles opportunités et risques en matière de sécurité.</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4"/>
          <p:cNvSpPr txBox="1"/>
          <p:nvPr>
            <p:ph type="ctrTitle"/>
          </p:nvPr>
        </p:nvSpPr>
        <p:spPr>
          <a:xfrm flipH="1" rot="10800000">
            <a:off x="1072800" y="246175"/>
            <a:ext cx="6326100" cy="764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1200"/>
              </a:spcBef>
              <a:spcAft>
                <a:spcPts val="0"/>
              </a:spcAft>
              <a:buNone/>
            </a:pPr>
            <a:r>
              <a:t/>
            </a:r>
            <a:endParaRPr b="1" sz="2100">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ct val="52380"/>
              <a:buFont typeface="Arial"/>
              <a:buNone/>
            </a:pPr>
            <a:r>
              <a:t/>
            </a:r>
            <a:endParaRPr b="1" sz="2100">
              <a:solidFill>
                <a:schemeClr val="lt1"/>
              </a:solidFill>
              <a:latin typeface="Comfortaa"/>
              <a:ea typeface="Comfortaa"/>
              <a:cs typeface="Comfortaa"/>
              <a:sym typeface="Comfortaa"/>
            </a:endParaRPr>
          </a:p>
          <a:p>
            <a:pPr indent="0" lvl="0" marL="0" rtl="0" algn="l">
              <a:spcBef>
                <a:spcPts val="1200"/>
              </a:spcBef>
              <a:spcAft>
                <a:spcPts val="0"/>
              </a:spcAft>
              <a:buNone/>
            </a:pPr>
            <a:r>
              <a:t/>
            </a:r>
            <a:endParaRPr>
              <a:solidFill>
                <a:schemeClr val="lt1"/>
              </a:solidFill>
            </a:endParaRPr>
          </a:p>
        </p:txBody>
      </p:sp>
      <p:sp>
        <p:nvSpPr>
          <p:cNvPr id="258" name="Google Shape;258;p44"/>
          <p:cNvSpPr txBox="1"/>
          <p:nvPr>
            <p:ph idx="1" type="subTitle"/>
          </p:nvPr>
        </p:nvSpPr>
        <p:spPr>
          <a:xfrm>
            <a:off x="834750" y="246175"/>
            <a:ext cx="7474500" cy="427500"/>
          </a:xfrm>
          <a:prstGeom prst="rect">
            <a:avLst/>
          </a:prstGeom>
          <a:solidFill>
            <a:schemeClr val="lt1"/>
          </a:solidFill>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Clr>
                <a:schemeClr val="dk1"/>
              </a:buClr>
              <a:buSzPts val="275"/>
              <a:buFont typeface="Arial"/>
              <a:buNone/>
            </a:pPr>
            <a:r>
              <a:rPr b="1" lang="fr" sz="7315">
                <a:solidFill>
                  <a:schemeClr val="dk1"/>
                </a:solidFill>
                <a:latin typeface="Comfortaa"/>
                <a:ea typeface="Comfortaa"/>
                <a:cs typeface="Comfortaa"/>
                <a:sym typeface="Comfortaa"/>
              </a:rPr>
              <a:t>     						Jeux Vidéo</a:t>
            </a:r>
            <a:endParaRPr b="1" sz="7315">
              <a:solidFill>
                <a:schemeClr val="dk1"/>
              </a:solidFill>
              <a:latin typeface="Comfortaa"/>
              <a:ea typeface="Comfortaa"/>
              <a:cs typeface="Comfortaa"/>
              <a:sym typeface="Comfortaa"/>
            </a:endParaRPr>
          </a:p>
          <a:p>
            <a:pPr indent="0" lvl="0" marL="0" rtl="0" algn="ctr">
              <a:spcBef>
                <a:spcPts val="1200"/>
              </a:spcBef>
              <a:spcAft>
                <a:spcPts val="0"/>
              </a:spcAft>
              <a:buNone/>
            </a:pPr>
            <a:r>
              <a:t/>
            </a:r>
            <a:endParaRPr/>
          </a:p>
        </p:txBody>
      </p:sp>
      <p:sp>
        <p:nvSpPr>
          <p:cNvPr id="259" name="Google Shape;259;p44"/>
          <p:cNvSpPr txBox="1"/>
          <p:nvPr/>
        </p:nvSpPr>
        <p:spPr>
          <a:xfrm>
            <a:off x="232125" y="1008075"/>
            <a:ext cx="2479200" cy="3757200"/>
          </a:xfrm>
          <a:prstGeom prst="rect">
            <a:avLst/>
          </a:prstGeom>
          <a:solidFill>
            <a:srgbClr val="4A86E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fr" sz="1100">
                <a:solidFill>
                  <a:schemeClr val="dk1"/>
                </a:solidFill>
              </a:rPr>
              <a:t>Historique des Jeux Vidéo</a:t>
            </a:r>
            <a:endParaRPr b="1" i="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sz="1100">
                <a:solidFill>
                  <a:schemeClr val="dk1"/>
                </a:solidFill>
              </a:rPr>
              <a:t>1950-1990 :</a:t>
            </a:r>
            <a:r>
              <a:rPr lang="fr" sz="1100">
                <a:solidFill>
                  <a:schemeClr val="dk1"/>
                </a:solidFill>
              </a:rPr>
              <a:t> Naissance des jeux vidéo, Atari Pong par Allan Alcorn, jeux d'arcade, NES, PS1, Nintendo 64, début des jeux en ligne (WoW, LoL).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2010 :</a:t>
            </a:r>
            <a:r>
              <a:rPr lang="fr" sz="1100">
                <a:solidFill>
                  <a:schemeClr val="dk1"/>
                </a:solidFill>
              </a:rPr>
              <a:t> Apparition de la RV/RA (ex. Pokémon Go).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2020 :</a:t>
            </a:r>
            <a:r>
              <a:rPr lang="fr" sz="1100">
                <a:solidFill>
                  <a:schemeClr val="dk1"/>
                </a:solidFill>
              </a:rPr>
              <a:t> Cloud gaming (ex. Cyberpunk 2077), IA dans les jeux.</a:t>
            </a:r>
            <a:endParaRPr sz="1100">
              <a:solidFill>
                <a:schemeClr val="dk1"/>
              </a:solidFill>
            </a:endParaRPr>
          </a:p>
          <a:p>
            <a:pPr indent="0" lvl="0" marL="457200" rtl="0" algn="l">
              <a:lnSpc>
                <a:spcPct val="115000"/>
              </a:lnSpc>
              <a:spcBef>
                <a:spcPts val="1200"/>
              </a:spcBef>
              <a:spcAft>
                <a:spcPts val="0"/>
              </a:spcAft>
              <a:buNone/>
            </a:pPr>
            <a:r>
              <a:t/>
            </a:r>
            <a:endParaRPr i="1" sz="1100">
              <a:solidFill>
                <a:schemeClr val="dk1"/>
              </a:solidFill>
            </a:endParaRPr>
          </a:p>
          <a:p>
            <a:pPr indent="0" lvl="0" marL="457200" rtl="0" algn="l">
              <a:lnSpc>
                <a:spcPct val="115000"/>
              </a:lnSpc>
              <a:spcBef>
                <a:spcPts val="1200"/>
              </a:spcBef>
              <a:spcAft>
                <a:spcPts val="0"/>
              </a:spcAft>
              <a:buNone/>
            </a:pPr>
            <a:r>
              <a:t/>
            </a:r>
            <a:endParaRPr i="1" sz="1100">
              <a:solidFill>
                <a:schemeClr val="dk1"/>
              </a:solidFill>
            </a:endParaRPr>
          </a:p>
          <a:p>
            <a:pPr indent="0" lvl="0" marL="0" rtl="0" algn="l">
              <a:spcBef>
                <a:spcPts val="1200"/>
              </a:spcBef>
              <a:spcAft>
                <a:spcPts val="0"/>
              </a:spcAft>
              <a:buNone/>
            </a:pPr>
            <a:r>
              <a:t/>
            </a:r>
            <a:endParaRPr sz="1800">
              <a:solidFill>
                <a:schemeClr val="dk2"/>
              </a:solidFill>
            </a:endParaRPr>
          </a:p>
        </p:txBody>
      </p:sp>
      <p:sp>
        <p:nvSpPr>
          <p:cNvPr id="260" name="Google Shape;260;p44"/>
          <p:cNvSpPr txBox="1"/>
          <p:nvPr/>
        </p:nvSpPr>
        <p:spPr>
          <a:xfrm>
            <a:off x="6311800" y="949025"/>
            <a:ext cx="2568900" cy="37572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fr" sz="1100">
                <a:solidFill>
                  <a:schemeClr val="dk1"/>
                </a:solidFill>
              </a:rPr>
              <a:t>Concepts Clés</a:t>
            </a:r>
            <a:endParaRPr b="1" i="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fr" sz="1100">
                <a:solidFill>
                  <a:schemeClr val="dk1"/>
                </a:solidFill>
              </a:rPr>
              <a:t>Game design et narration</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fr" sz="1100">
                <a:solidFill>
                  <a:schemeClr val="dk1"/>
                </a:solidFill>
              </a:rPr>
              <a:t>Technologies et moteurs de jeux</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fr" sz="1100">
                <a:solidFill>
                  <a:schemeClr val="dk1"/>
                </a:solidFill>
              </a:rPr>
              <a:t>Engagement et immersion</a:t>
            </a:r>
            <a:endParaRPr i="1"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103075"/>
            <a:ext cx="8520600" cy="572700"/>
          </a:xfrm>
          <a:prstGeom prst="rect">
            <a:avLst/>
          </a:prstGeom>
          <a:solidFill>
            <a:srgbClr val="4A86E8"/>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2380"/>
              <a:buFont typeface="Arial"/>
              <a:buNone/>
            </a:pPr>
            <a:r>
              <a:rPr b="1" lang="fr" sz="2100">
                <a:latin typeface="Comfortaa"/>
                <a:ea typeface="Comfortaa"/>
                <a:cs typeface="Comfortaa"/>
                <a:sym typeface="Comfortaa"/>
              </a:rPr>
              <a:t>           					 Systèmes Immersifs</a:t>
            </a:r>
            <a:endParaRPr b="1" sz="2100">
              <a:latin typeface="Comfortaa"/>
              <a:ea typeface="Comfortaa"/>
              <a:cs typeface="Comfortaa"/>
              <a:sym typeface="Comfortaa"/>
            </a:endParaRPr>
          </a:p>
          <a:p>
            <a:pPr indent="0" lvl="0" marL="0" rtl="0" algn="l">
              <a:spcBef>
                <a:spcPts val="1200"/>
              </a:spcBef>
              <a:spcAft>
                <a:spcPts val="0"/>
              </a:spcAft>
              <a:buNone/>
            </a:pPr>
            <a:r>
              <a:t/>
            </a:r>
            <a:endParaRPr/>
          </a:p>
        </p:txBody>
      </p:sp>
      <p:sp>
        <p:nvSpPr>
          <p:cNvPr id="266" name="Google Shape;266;p45"/>
          <p:cNvSpPr txBox="1"/>
          <p:nvPr/>
        </p:nvSpPr>
        <p:spPr>
          <a:xfrm>
            <a:off x="217325" y="755425"/>
            <a:ext cx="2744700" cy="2289900"/>
          </a:xfrm>
          <a:prstGeom prst="rect">
            <a:avLst/>
          </a:prstGeom>
          <a:solidFill>
            <a:srgbClr val="A2C4C9"/>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sz="1100">
                <a:solidFill>
                  <a:schemeClr val="dk1"/>
                </a:solidFill>
              </a:rPr>
              <a:t>Historique des Systèmes Immersifs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sz="1100">
                <a:solidFill>
                  <a:schemeClr val="dk1"/>
                </a:solidFill>
              </a:rPr>
              <a:t>1960 :</a:t>
            </a:r>
            <a:r>
              <a:rPr lang="fr" sz="1100">
                <a:solidFill>
                  <a:schemeClr val="dk1"/>
                </a:solidFill>
              </a:rPr>
              <a:t> Début de la RV (Sensorama, Morton Heilig).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1980 :</a:t>
            </a:r>
            <a:r>
              <a:rPr lang="fr" sz="1100">
                <a:solidFill>
                  <a:schemeClr val="dk1"/>
                </a:solidFill>
              </a:rPr>
              <a:t> Usages militaires et médicaux.</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1990 :</a:t>
            </a:r>
            <a:r>
              <a:rPr lang="fr" sz="1100">
                <a:solidFill>
                  <a:schemeClr val="dk1"/>
                </a:solidFill>
              </a:rPr>
              <a:t> Premiers casques RV commerciaux.</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2010 :</a:t>
            </a:r>
            <a:r>
              <a:rPr lang="fr" sz="1100">
                <a:solidFill>
                  <a:schemeClr val="dk1"/>
                </a:solidFill>
              </a:rPr>
              <a:t> Popularisation (Oculus Rift).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fr" sz="1100">
                <a:solidFill>
                  <a:schemeClr val="dk1"/>
                </a:solidFill>
              </a:rPr>
              <a:t>De nos jours : </a:t>
            </a:r>
            <a:r>
              <a:rPr lang="fr" sz="1100">
                <a:solidFill>
                  <a:schemeClr val="dk1"/>
                </a:solidFill>
              </a:rPr>
              <a:t>Google glasses</a:t>
            </a:r>
            <a:endParaRPr sz="1100">
              <a:solidFill>
                <a:schemeClr val="dk1"/>
              </a:solidFill>
            </a:endParaRPr>
          </a:p>
          <a:p>
            <a:pPr indent="0" lvl="0" marL="0" rtl="0" algn="l">
              <a:lnSpc>
                <a:spcPct val="115000"/>
              </a:lnSpc>
              <a:spcBef>
                <a:spcPts val="1200"/>
              </a:spcBef>
              <a:spcAft>
                <a:spcPts val="1200"/>
              </a:spcAft>
              <a:buNone/>
            </a:pPr>
            <a:r>
              <a:t/>
            </a:r>
            <a:endParaRPr i="1" sz="1100">
              <a:solidFill>
                <a:schemeClr val="dk1"/>
              </a:solidFill>
            </a:endParaRPr>
          </a:p>
        </p:txBody>
      </p:sp>
      <p:sp>
        <p:nvSpPr>
          <p:cNvPr id="267" name="Google Shape;267;p45"/>
          <p:cNvSpPr txBox="1"/>
          <p:nvPr/>
        </p:nvSpPr>
        <p:spPr>
          <a:xfrm>
            <a:off x="6272975" y="755425"/>
            <a:ext cx="2744700" cy="2289900"/>
          </a:xfrm>
          <a:prstGeom prst="rect">
            <a:avLst/>
          </a:prstGeom>
          <a:solidFill>
            <a:srgbClr val="A2C4C9"/>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fr" sz="1100">
                <a:solidFill>
                  <a:schemeClr val="dk1"/>
                </a:solidFill>
              </a:rPr>
              <a:t>Concepts Clés</a:t>
            </a:r>
            <a:endParaRPr b="1" i="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fr" sz="1100">
                <a:solidFill>
                  <a:schemeClr val="dk1"/>
                </a:solidFill>
              </a:rPr>
              <a:t>Immersion </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fr" sz="1100">
                <a:solidFill>
                  <a:schemeClr val="dk1"/>
                </a:solidFill>
              </a:rPr>
              <a:t>Interactivité </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fr" sz="1100">
                <a:solidFill>
                  <a:schemeClr val="dk1"/>
                </a:solidFill>
              </a:rPr>
              <a:t>Feedback Haptique : Renforcement de l’immersion par le toucher.</a:t>
            </a:r>
            <a:endParaRPr i="1" sz="1100">
              <a:solidFill>
                <a:schemeClr val="dk1"/>
              </a:solidFill>
            </a:endParaRPr>
          </a:p>
        </p:txBody>
      </p:sp>
      <p:pic>
        <p:nvPicPr>
          <p:cNvPr id="268" name="Google Shape;268;p45"/>
          <p:cNvPicPr preferRelativeResize="0"/>
          <p:nvPr/>
        </p:nvPicPr>
        <p:blipFill>
          <a:blip r:embed="rId4">
            <a:alphaModFix/>
          </a:blip>
          <a:stretch>
            <a:fillRect/>
          </a:stretch>
        </p:blipFill>
        <p:spPr>
          <a:xfrm>
            <a:off x="509399" y="3389600"/>
            <a:ext cx="2160550" cy="1217875"/>
          </a:xfrm>
          <a:prstGeom prst="rect">
            <a:avLst/>
          </a:prstGeom>
          <a:noFill/>
          <a:ln cap="flat" cmpd="sng" w="9525">
            <a:solidFill>
              <a:schemeClr val="accent1"/>
            </a:solidFill>
            <a:prstDash val="solid"/>
            <a:round/>
            <a:headEnd len="sm" w="sm" type="none"/>
            <a:tailEnd len="sm" w="sm" type="none"/>
          </a:ln>
        </p:spPr>
      </p:pic>
      <p:pic>
        <p:nvPicPr>
          <p:cNvPr id="269" name="Google Shape;269;p45" title="tintin.mp4">
            <a:hlinkClick r:id="rId5"/>
          </p:cNvPr>
          <p:cNvPicPr preferRelativeResize="0"/>
          <p:nvPr/>
        </p:nvPicPr>
        <p:blipFill>
          <a:blip r:embed="rId6">
            <a:alphaModFix/>
          </a:blip>
          <a:stretch>
            <a:fillRect/>
          </a:stretch>
        </p:blipFill>
        <p:spPr>
          <a:xfrm>
            <a:off x="6982812" y="2739563"/>
            <a:ext cx="1325025" cy="2206800"/>
          </a:xfrm>
          <a:prstGeom prst="rect">
            <a:avLst/>
          </a:prstGeom>
          <a:noFill/>
          <a:ln cap="flat" cmpd="sng" w="9525">
            <a:solidFill>
              <a:schemeClr val="accent1"/>
            </a:solidFill>
            <a:prstDash val="solid"/>
            <a:round/>
            <a:headEnd len="sm" w="sm" type="none"/>
            <a:tailEnd len="sm" w="sm" type="none"/>
          </a:ln>
        </p:spPr>
      </p:pic>
      <p:sp>
        <p:nvSpPr>
          <p:cNvPr id="270" name="Google Shape;270;p45"/>
          <p:cNvSpPr txBox="1"/>
          <p:nvPr/>
        </p:nvSpPr>
        <p:spPr>
          <a:xfrm>
            <a:off x="3245150" y="2853600"/>
            <a:ext cx="2744700" cy="2289900"/>
          </a:xfrm>
          <a:prstGeom prst="rect">
            <a:avLst/>
          </a:prstGeom>
          <a:solidFill>
            <a:srgbClr val="A2C4C9"/>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fr" sz="1100">
                <a:solidFill>
                  <a:schemeClr val="dk1"/>
                </a:solidFill>
              </a:rPr>
              <a:t>Compétences Nécessaires</a:t>
            </a:r>
            <a:endParaRPr b="1" i="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i="1" lang="fr" sz="1100">
                <a:solidFill>
                  <a:schemeClr val="dk1"/>
                </a:solidFill>
              </a:rPr>
              <a:t>Techniques</a:t>
            </a:r>
            <a:r>
              <a:rPr i="1" lang="fr" sz="1100">
                <a:solidFill>
                  <a:schemeClr val="dk1"/>
                </a:solidFill>
              </a:rPr>
              <a:t> : Développement en Unity, Unreal Engine(Epic Games) modélisation 3D.</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i="1" lang="fr" sz="1100">
                <a:solidFill>
                  <a:schemeClr val="dk1"/>
                </a:solidFill>
              </a:rPr>
              <a:t>Intellectuelles </a:t>
            </a:r>
            <a:r>
              <a:rPr i="1" lang="fr" sz="1100">
                <a:solidFill>
                  <a:schemeClr val="dk1"/>
                </a:solidFill>
              </a:rPr>
              <a:t>: Psychologie de l'immersion, UX, gestion de projet.</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i="1" lang="fr" sz="1100">
                <a:solidFill>
                  <a:schemeClr val="dk1"/>
                </a:solidFill>
              </a:rPr>
              <a:t>Pratiques </a:t>
            </a:r>
            <a:r>
              <a:rPr i="1" lang="fr" sz="1100">
                <a:solidFill>
                  <a:schemeClr val="dk1"/>
                </a:solidFill>
              </a:rPr>
              <a:t>: Utilisation de matériel RV/RA, prototypage rapide.</a:t>
            </a:r>
            <a:endParaRPr i="1" sz="1100">
              <a:solidFill>
                <a:schemeClr val="dk1"/>
              </a:solidFill>
            </a:endParaRPr>
          </a:p>
          <a:p>
            <a:pPr indent="0" lvl="0" marL="0" rtl="0" algn="l">
              <a:lnSpc>
                <a:spcPct val="115000"/>
              </a:lnSpc>
              <a:spcBef>
                <a:spcPts val="1200"/>
              </a:spcBef>
              <a:spcAft>
                <a:spcPts val="1200"/>
              </a:spcAft>
              <a:buNone/>
            </a:pPr>
            <a:r>
              <a:t/>
            </a:r>
            <a:endParaRPr i="1"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